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90" r:id="rId35"/>
    <p:sldId id="291" r:id="rId36"/>
    <p:sldId id="292" r:id="rId37"/>
    <p:sldId id="293" r:id="rId38"/>
    <p:sldId id="294" r:id="rId39"/>
    <p:sldId id="295" r:id="rId40"/>
    <p:sldId id="297" r:id="rId41"/>
    <p:sldId id="298"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08" y="-3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597FBBCE-5028-42EA-8500-DEEDCEA2FACE}" type="datetimeFigureOut">
              <a:rPr lang="en-US" smtClean="0"/>
              <a:t>11/4/2014</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81731C9-2A70-498B-A1D0-4F10582DA01B}"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97FBBCE-5028-42EA-8500-DEEDCEA2FACE}" type="datetimeFigureOut">
              <a:rPr lang="en-US" smtClean="0"/>
              <a:t>11/4/2014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1731C9-2A70-498B-A1D0-4F10582DA01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C81731C9-2A70-498B-A1D0-4F10582DA01B}"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97FBBCE-5028-42EA-8500-DEEDCEA2FACE}" type="datetimeFigureOut">
              <a:rPr lang="en-US" smtClean="0"/>
              <a:t>11/4/2014</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97FBBCE-5028-42EA-8500-DEEDCEA2FACE}" type="datetimeFigureOut">
              <a:rPr lang="en-US" smtClean="0"/>
              <a:t>11/4/2014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C81731C9-2A70-498B-A1D0-4F10582DA01B}"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597FBBCE-5028-42EA-8500-DEEDCEA2FACE}" type="datetimeFigureOut">
              <a:rPr lang="en-US" smtClean="0"/>
              <a:t>11/4/2014</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81731C9-2A70-498B-A1D0-4F10582DA01B}"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597FBBCE-5028-42EA-8500-DEEDCEA2FACE}" type="datetimeFigureOut">
              <a:rPr lang="en-US" smtClean="0"/>
              <a:t>11/4/2014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1731C9-2A70-498B-A1D0-4F10582DA01B}"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97FBBCE-5028-42EA-8500-DEEDCEA2FACE}" type="datetimeFigureOut">
              <a:rPr lang="en-US" smtClean="0"/>
              <a:t>11/4/2014</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C81731C9-2A70-498B-A1D0-4F10582DA01B}"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97FBBCE-5028-42EA-8500-DEEDCEA2FACE}" type="datetimeFigureOut">
              <a:rPr lang="en-US" smtClean="0"/>
              <a:t>11/4/2014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C81731C9-2A70-498B-A1D0-4F10582DA01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597FBBCE-5028-42EA-8500-DEEDCEA2FACE}" type="datetimeFigureOut">
              <a:rPr lang="en-US" smtClean="0"/>
              <a:t>11/4/2014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C81731C9-2A70-498B-A1D0-4F10582DA01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C81731C9-2A70-498B-A1D0-4F10582DA01B}"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597FBBCE-5028-42EA-8500-DEEDCEA2FACE}" type="datetimeFigureOut">
              <a:rPr lang="en-US" smtClean="0"/>
              <a:t>11/4/2014</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C81731C9-2A70-498B-A1D0-4F10582DA01B}"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597FBBCE-5028-42EA-8500-DEEDCEA2FACE}" type="datetimeFigureOut">
              <a:rPr lang="en-US" smtClean="0"/>
              <a:t>11/4/2014</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97FBBCE-5028-42EA-8500-DEEDCEA2FACE}" type="datetimeFigureOut">
              <a:rPr lang="en-US" smtClean="0"/>
              <a:t>11/4/2014</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C81731C9-2A70-498B-A1D0-4F10582DA01B}"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1.wav"/><Relationship Id="rId1" Type="http://schemas.microsoft.com/office/2007/relationships/media" Target="../media/media1.wav"/><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2.wav"/><Relationship Id="rId1" Type="http://schemas.microsoft.com/office/2007/relationships/media" Target="../media/media2.wav"/><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Module 5:  financial services</a:t>
            </a:r>
          </a:p>
          <a:p>
            <a:r>
              <a:rPr lang="en-US" dirty="0" smtClean="0"/>
              <a:t>review</a:t>
            </a:r>
            <a:endParaRPr lang="en-US" dirty="0"/>
          </a:p>
        </p:txBody>
      </p:sp>
      <p:sp>
        <p:nvSpPr>
          <p:cNvPr id="2" name="Title 1"/>
          <p:cNvSpPr>
            <a:spLocks noGrp="1"/>
          </p:cNvSpPr>
          <p:nvPr>
            <p:ph type="ctrTitle"/>
          </p:nvPr>
        </p:nvSpPr>
        <p:spPr/>
        <p:txBody>
          <a:bodyPr/>
          <a:lstStyle/>
          <a:p>
            <a:r>
              <a:rPr lang="en-US" dirty="0" smtClean="0"/>
              <a:t>Personal Finance</a:t>
            </a:r>
            <a:endParaRPr lang="en-US" dirty="0"/>
          </a:p>
        </p:txBody>
      </p:sp>
    </p:spTree>
    <p:extLst>
      <p:ext uri="{BB962C8B-B14F-4D97-AF65-F5344CB8AC3E}">
        <p14:creationId xmlns:p14="http://schemas.microsoft.com/office/powerpoint/2010/main" val="16802164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dirty="0"/>
              <a:t>You have searched everywhere for your debit card. You think it may have been stolen. Of the following actions, what is the best thing to do now? </a:t>
            </a:r>
            <a:endParaRPr lang="en-US" sz="2000" dirty="0"/>
          </a:p>
        </p:txBody>
      </p:sp>
      <p:sp>
        <p:nvSpPr>
          <p:cNvPr id="3" name="Content Placeholder 2"/>
          <p:cNvSpPr>
            <a:spLocks noGrp="1"/>
          </p:cNvSpPr>
          <p:nvPr>
            <p:ph sz="quarter" idx="1"/>
          </p:nvPr>
        </p:nvSpPr>
        <p:spPr/>
        <p:txBody>
          <a:bodyPr/>
          <a:lstStyle/>
          <a:p>
            <a:endParaRPr lang="en-US" dirty="0"/>
          </a:p>
          <a:p>
            <a:r>
              <a:rPr lang="en-US" dirty="0"/>
              <a:t>a. Wait at least 90 days to report the card as missing or stolen in case you find the card. </a:t>
            </a:r>
          </a:p>
          <a:p>
            <a:endParaRPr lang="en-US" dirty="0"/>
          </a:p>
          <a:p>
            <a:r>
              <a:rPr lang="en-US" dirty="0"/>
              <a:t>b. File a report with the Federal Trade Commission. </a:t>
            </a:r>
          </a:p>
          <a:p>
            <a:endParaRPr lang="en-US" dirty="0"/>
          </a:p>
          <a:p>
            <a:r>
              <a:rPr lang="en-US" dirty="0"/>
              <a:t>c. Close your bank account. </a:t>
            </a:r>
          </a:p>
          <a:p>
            <a:endParaRPr lang="en-US" dirty="0"/>
          </a:p>
          <a:p>
            <a:r>
              <a:rPr lang="en-US" dirty="0"/>
              <a:t>d. Notify the company that issued your card. </a:t>
            </a:r>
          </a:p>
          <a:p>
            <a:endParaRPr lang="en-US" dirty="0"/>
          </a:p>
        </p:txBody>
      </p:sp>
    </p:spTree>
    <p:extLst>
      <p:ext uri="{BB962C8B-B14F-4D97-AF65-F5344CB8AC3E}">
        <p14:creationId xmlns:p14="http://schemas.microsoft.com/office/powerpoint/2010/main" val="14008876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dirty="0"/>
              <a:t>You have searched everywhere for your debit card. You think it may have been stolen. Of the following actions, what is the best thing to do now? </a:t>
            </a:r>
            <a:endParaRPr lang="en-US" sz="2000" dirty="0"/>
          </a:p>
        </p:txBody>
      </p:sp>
      <p:sp>
        <p:nvSpPr>
          <p:cNvPr id="3" name="Content Placeholder 2"/>
          <p:cNvSpPr>
            <a:spLocks noGrp="1"/>
          </p:cNvSpPr>
          <p:nvPr>
            <p:ph sz="quarter" idx="1"/>
          </p:nvPr>
        </p:nvSpPr>
        <p:spPr/>
        <p:txBody>
          <a:bodyPr/>
          <a:lstStyle/>
          <a:p>
            <a:endParaRPr lang="en-US" dirty="0"/>
          </a:p>
          <a:p>
            <a:endParaRPr lang="en-US" dirty="0"/>
          </a:p>
          <a:p>
            <a:r>
              <a:rPr lang="en-US" dirty="0"/>
              <a:t>d. Notify the company that issued your card. </a:t>
            </a:r>
          </a:p>
          <a:p>
            <a:endParaRPr lang="en-US" dirty="0"/>
          </a:p>
        </p:txBody>
      </p:sp>
    </p:spTree>
    <p:extLst>
      <p:ext uri="{BB962C8B-B14F-4D97-AF65-F5344CB8AC3E}">
        <p14:creationId xmlns:p14="http://schemas.microsoft.com/office/powerpoint/2010/main" val="1909280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3">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You can do all of the following with online banking except which of the following banking actions? </a:t>
            </a:r>
            <a:endParaRPr lang="en-US" sz="2800" dirty="0"/>
          </a:p>
        </p:txBody>
      </p:sp>
      <p:sp>
        <p:nvSpPr>
          <p:cNvPr id="3" name="Content Placeholder 2"/>
          <p:cNvSpPr>
            <a:spLocks noGrp="1"/>
          </p:cNvSpPr>
          <p:nvPr>
            <p:ph sz="quarter" idx="1"/>
          </p:nvPr>
        </p:nvSpPr>
        <p:spPr/>
        <p:txBody>
          <a:bodyPr/>
          <a:lstStyle/>
          <a:p>
            <a:endParaRPr lang="en-US" dirty="0"/>
          </a:p>
          <a:p>
            <a:r>
              <a:rPr lang="en-US" dirty="0"/>
              <a:t>a. Check your account balance. </a:t>
            </a:r>
          </a:p>
          <a:p>
            <a:endParaRPr lang="en-US" dirty="0"/>
          </a:p>
          <a:p>
            <a:r>
              <a:rPr lang="en-US" dirty="0"/>
              <a:t>b. Deposit a paycheck to your account. </a:t>
            </a:r>
          </a:p>
          <a:p>
            <a:endParaRPr lang="en-US" dirty="0"/>
          </a:p>
          <a:p>
            <a:r>
              <a:rPr lang="en-US" dirty="0"/>
              <a:t>c. Buy concert tickets. </a:t>
            </a:r>
          </a:p>
          <a:p>
            <a:endParaRPr lang="en-US" dirty="0"/>
          </a:p>
          <a:p>
            <a:r>
              <a:rPr lang="en-US" dirty="0"/>
              <a:t>d. Receive alerts when your account information has been changed. </a:t>
            </a:r>
          </a:p>
          <a:p>
            <a:endParaRPr lang="en-US" dirty="0"/>
          </a:p>
        </p:txBody>
      </p:sp>
    </p:spTree>
    <p:extLst>
      <p:ext uri="{BB962C8B-B14F-4D97-AF65-F5344CB8AC3E}">
        <p14:creationId xmlns:p14="http://schemas.microsoft.com/office/powerpoint/2010/main" val="16896602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You can do all of the following with online banking except which of the following banking actions? </a:t>
            </a:r>
            <a:endParaRPr lang="en-US" sz="2800" dirty="0"/>
          </a:p>
        </p:txBody>
      </p:sp>
      <p:sp>
        <p:nvSpPr>
          <p:cNvPr id="3" name="Content Placeholder 2"/>
          <p:cNvSpPr>
            <a:spLocks noGrp="1"/>
          </p:cNvSpPr>
          <p:nvPr>
            <p:ph sz="quarter" idx="1"/>
          </p:nvPr>
        </p:nvSpPr>
        <p:spPr/>
        <p:txBody>
          <a:bodyPr/>
          <a:lstStyle/>
          <a:p>
            <a:endParaRPr lang="en-US" dirty="0"/>
          </a:p>
          <a:p>
            <a:endParaRPr lang="en-US" dirty="0"/>
          </a:p>
          <a:p>
            <a:r>
              <a:rPr lang="en-US" dirty="0"/>
              <a:t>c. Buy concert tickets. </a:t>
            </a:r>
          </a:p>
          <a:p>
            <a:endParaRPr lang="en-US" dirty="0"/>
          </a:p>
          <a:p>
            <a:endParaRPr lang="en-US" dirty="0"/>
          </a:p>
        </p:txBody>
      </p:sp>
    </p:spTree>
    <p:extLst>
      <p:ext uri="{BB962C8B-B14F-4D97-AF65-F5344CB8AC3E}">
        <p14:creationId xmlns:p14="http://schemas.microsoft.com/office/powerpoint/2010/main" val="3126393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path" presetSubtype="0" accel="50000" decel="50000" fill="hold" grpId="0" nodeType="clickEffect">
                                  <p:stCondLst>
                                    <p:cond delay="0"/>
                                  </p:stCondLst>
                                  <p:childTnLst>
                                    <p:animMotion origin="layout" path="M 0 0 C 0 0.033 0.027 0.06 0.06 0.06 C 0.099 0.06 0.113 0.03 0.119 0.012 L 0.125 -0.012 C 0.131 -0.03 0.146 -0.06 0.19 -0.06 C 0.218 -0.06 0.25 -0.033 0.25 0 C 0.25 0.033 0.218 0.06 0.19 0.06 C 0.146 0.06 0.131 0.03 0.125 0.012 L 0.119 -0.012 C 0.113 -0.03 0.099 -0.06 0.06 -0.06 C 0.027 -0.06 0 -0.033 0 0 Z" pathEditMode="relative" ptsTypes="">
                                      <p:cBhvr>
                                        <p:cTn id="6" dur="2000" fill="hold"/>
                                        <p:tgtEl>
                                          <p:spTgt spid="3">
                                            <p:txEl>
                                              <p:pRg st="2" end="2"/>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You can do all of the following with mobile banking except which of the following banking actions? </a:t>
            </a:r>
            <a:endParaRPr lang="en-US" sz="2400" dirty="0"/>
          </a:p>
        </p:txBody>
      </p:sp>
      <p:sp>
        <p:nvSpPr>
          <p:cNvPr id="3" name="Content Placeholder 2"/>
          <p:cNvSpPr>
            <a:spLocks noGrp="1"/>
          </p:cNvSpPr>
          <p:nvPr>
            <p:ph sz="quarter" idx="1"/>
          </p:nvPr>
        </p:nvSpPr>
        <p:spPr/>
        <p:txBody>
          <a:bodyPr>
            <a:normAutofit lnSpcReduction="10000"/>
          </a:bodyPr>
          <a:lstStyle/>
          <a:p>
            <a:endParaRPr lang="en-US" dirty="0"/>
          </a:p>
          <a:p>
            <a:r>
              <a:rPr lang="en-US" dirty="0"/>
              <a:t>a. Get $40 cash from your account. </a:t>
            </a:r>
          </a:p>
          <a:p>
            <a:endParaRPr lang="en-US" dirty="0"/>
          </a:p>
          <a:p>
            <a:r>
              <a:rPr lang="en-US" dirty="0"/>
              <a:t>b. Deposit a paycheck to your account. </a:t>
            </a:r>
          </a:p>
          <a:p>
            <a:endParaRPr lang="en-US" dirty="0"/>
          </a:p>
          <a:p>
            <a:r>
              <a:rPr lang="en-US" dirty="0"/>
              <a:t>c. Receive alerts when your account information has been changed. </a:t>
            </a:r>
          </a:p>
          <a:p>
            <a:endParaRPr lang="en-US" dirty="0"/>
          </a:p>
          <a:p>
            <a:r>
              <a:rPr lang="en-US" dirty="0"/>
              <a:t>d. Transfer money from your account to someone else’s account. </a:t>
            </a:r>
          </a:p>
          <a:p>
            <a:endParaRPr lang="en-US" dirty="0"/>
          </a:p>
        </p:txBody>
      </p:sp>
    </p:spTree>
    <p:extLst>
      <p:ext uri="{BB962C8B-B14F-4D97-AF65-F5344CB8AC3E}">
        <p14:creationId xmlns:p14="http://schemas.microsoft.com/office/powerpoint/2010/main" val="28149274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You can do all of the following with mobile banking except which of the following banking actions? </a:t>
            </a:r>
            <a:endParaRPr lang="en-US" sz="2400" dirty="0"/>
          </a:p>
        </p:txBody>
      </p:sp>
      <p:sp>
        <p:nvSpPr>
          <p:cNvPr id="3" name="Content Placeholder 2"/>
          <p:cNvSpPr>
            <a:spLocks noGrp="1"/>
          </p:cNvSpPr>
          <p:nvPr>
            <p:ph sz="quarter" idx="1"/>
          </p:nvPr>
        </p:nvSpPr>
        <p:spPr/>
        <p:txBody>
          <a:bodyPr>
            <a:normAutofit/>
          </a:bodyPr>
          <a:lstStyle/>
          <a:p>
            <a:endParaRPr lang="en-US" dirty="0"/>
          </a:p>
          <a:p>
            <a:r>
              <a:rPr lang="en-US" dirty="0"/>
              <a:t>a. Get $40 cash from your account. </a:t>
            </a:r>
          </a:p>
          <a:p>
            <a:endParaRPr lang="en-US" dirty="0"/>
          </a:p>
          <a:p>
            <a:endParaRPr lang="en-US" dirty="0"/>
          </a:p>
        </p:txBody>
      </p:sp>
    </p:spTree>
    <p:extLst>
      <p:ext uri="{BB962C8B-B14F-4D97-AF65-F5344CB8AC3E}">
        <p14:creationId xmlns:p14="http://schemas.microsoft.com/office/powerpoint/2010/main" val="357478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 0 C 0.00469 0.01225 0.01597 0.01734 0.02535 0.02197 C 0.03385 0.02613 0.04184 0.03191 0.05052 0.03538 C 0.06597 0.04139 0.08437 0.0407 0.1 0.04209 C 0.1224 0.04047 0.16215 0.04741 0.18611 0.02705 C 0.18229 0.0481 0.17604 0.06637 0.16962 0.08603 C 0.16632 0.0962 0.16476 0.1073 0.16215 0.11794 C 0.15885 0.15333 0.15903 0.13691 0.16076 0.16697 C 0.17326 0.16304 0.17795 0.16235 0.18733 0.15333 C 0.19115 0.15448 0.19497 0.15471 0.19878 0.1568 C 0.20035 0.15772 0.20122 0.16026 0.2026 0.16188 C 0.20677 0.16651 0.21198 0.16975 0.21528 0.1753 C 0.21684 0.17807 0.2184 0.18131 0.22031 0.18385 C 0.23576 0.20467 0.2599 0.23288 0.28229 0.23774 C 0.29444 0.2345 0.30521 0.23242 0.31649 0.22756 C 0.325 0.23913 0.32726 0.25578 0.3342 0.26965 C 0.34028 0.2826 0.34531 0.29301 0.35069 0.30689 C 0.35035 0.32423 0.35104 0.34181 0.34948 0.35915 C 0.34844 0.36817 0.3276 0.36864 0.32413 0.36933 C 0.28142 0.36586 0.23958 0.35892 0.19878 0.34065 C 0.18542 0.33464 0.17292 0.32493 0.15955 0.31868 C 0.10399 0.29232 0.04861 0.26572 -0.01007 0.25786 C -0.02066 0.25855 -0.03142 0.2567 -0.04167 0.25971 C -0.04514 0.26087 -0.04705 0.26595 -0.04931 0.26965 C -0.05764 0.2826 -0.06302 0.29833 -0.07083 0.31198 C -0.0724 0.31868 -0.07431 0.3247 -0.07708 0.33048 C -0.0776 0.33325 -0.07639 0.33811 -0.07847 0.3388 C -0.08733 0.34158 -0.09792 0.32076 -0.10365 0.31521 C -0.11632 0.30319 -0.12882 0.29001 -0.14306 0.28168 C -0.15017 0.27752 -0.15747 0.27451 -0.16441 0.26965 C -0.16319 0.25393 -0.15833 0.24167 -0.15694 0.22594 C -0.15556 0.12072 -0.17413 0.14616 -0.15434 0.11979 L 0.45694 0.4216 L 0.50382 0.23774 " pathEditMode="relative" ptsTypes="fffffffffffffffffffffffffffffffAAA">
                                      <p:cBhvr>
                                        <p:cTn id="6" dur="2000" fill="hold"/>
                                        <p:tgtEl>
                                          <p:spTgt spid="3">
                                            <p:txEl>
                                              <p:pRg st="1" end="1"/>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You can do all of the following at an ATM except which of the following banking actions? </a:t>
            </a:r>
            <a:endParaRPr lang="en-US" dirty="0"/>
          </a:p>
        </p:txBody>
      </p:sp>
      <p:sp>
        <p:nvSpPr>
          <p:cNvPr id="3" name="Content Placeholder 2"/>
          <p:cNvSpPr>
            <a:spLocks noGrp="1"/>
          </p:cNvSpPr>
          <p:nvPr>
            <p:ph sz="quarter" idx="1"/>
          </p:nvPr>
        </p:nvSpPr>
        <p:spPr/>
        <p:txBody>
          <a:bodyPr/>
          <a:lstStyle/>
          <a:p>
            <a:endParaRPr lang="en-US" dirty="0"/>
          </a:p>
          <a:p>
            <a:r>
              <a:rPr lang="en-US" dirty="0"/>
              <a:t>a. Check your account balance. </a:t>
            </a:r>
          </a:p>
          <a:p>
            <a:endParaRPr lang="en-US" dirty="0"/>
          </a:p>
          <a:p>
            <a:r>
              <a:rPr lang="en-US" dirty="0"/>
              <a:t>b. Get $40 cash from your account. </a:t>
            </a:r>
          </a:p>
          <a:p>
            <a:endParaRPr lang="en-US" dirty="0"/>
          </a:p>
          <a:p>
            <a:r>
              <a:rPr lang="en-US" dirty="0"/>
              <a:t>c. Deposit a paycheck to your account. </a:t>
            </a:r>
          </a:p>
          <a:p>
            <a:endParaRPr lang="en-US" dirty="0"/>
          </a:p>
          <a:p>
            <a:r>
              <a:rPr lang="en-US" dirty="0"/>
              <a:t>d. Transfer money from your account to someone else’s account. </a:t>
            </a:r>
          </a:p>
          <a:p>
            <a:endParaRPr lang="en-US" dirty="0"/>
          </a:p>
        </p:txBody>
      </p:sp>
    </p:spTree>
    <p:extLst>
      <p:ext uri="{BB962C8B-B14F-4D97-AF65-F5344CB8AC3E}">
        <p14:creationId xmlns:p14="http://schemas.microsoft.com/office/powerpoint/2010/main" val="17976615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You can do all of the following at an ATM except which of the following banking actions? </a:t>
            </a:r>
            <a:endParaRPr lang="en-US" dirty="0"/>
          </a:p>
        </p:txBody>
      </p:sp>
      <p:sp>
        <p:nvSpPr>
          <p:cNvPr id="3" name="Content Placeholder 2"/>
          <p:cNvSpPr>
            <a:spLocks noGrp="1"/>
          </p:cNvSpPr>
          <p:nvPr>
            <p:ph sz="quarter" idx="1"/>
          </p:nvPr>
        </p:nvSpPr>
        <p:spPr/>
        <p:txBody>
          <a:bodyPr/>
          <a:lstStyle/>
          <a:p>
            <a:endParaRPr lang="en-US" dirty="0"/>
          </a:p>
          <a:p>
            <a:endParaRPr lang="en-US" dirty="0"/>
          </a:p>
          <a:p>
            <a:r>
              <a:rPr lang="en-US" dirty="0"/>
              <a:t>d. Transfer money from your account to someone else’s account. </a:t>
            </a:r>
          </a:p>
          <a:p>
            <a:endParaRPr lang="en-US" dirty="0"/>
          </a:p>
        </p:txBody>
      </p:sp>
    </p:spTree>
    <p:extLst>
      <p:ext uri="{BB962C8B-B14F-4D97-AF65-F5344CB8AC3E}">
        <p14:creationId xmlns:p14="http://schemas.microsoft.com/office/powerpoint/2010/main" val="667035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 0 L -0.08351 0.56499 L 0.78993 0.58002 L 0.77725 0.02197 L 0 0 Z " pathEditMode="relative" ptsTypes="AAAAA">
                                      <p:cBhvr>
                                        <p:cTn id="6" dur="2000" fill="hold"/>
                                        <p:tgtEl>
                                          <p:spTgt spid="3">
                                            <p:txEl>
                                              <p:pRg st="2" end="2"/>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Which of the following would be a good reason to use online banking? </a:t>
            </a:r>
            <a:endParaRPr lang="en-US" dirty="0"/>
          </a:p>
        </p:txBody>
      </p:sp>
      <p:sp>
        <p:nvSpPr>
          <p:cNvPr id="3" name="Content Placeholder 2"/>
          <p:cNvSpPr>
            <a:spLocks noGrp="1"/>
          </p:cNvSpPr>
          <p:nvPr>
            <p:ph sz="quarter" idx="1"/>
          </p:nvPr>
        </p:nvSpPr>
        <p:spPr/>
        <p:txBody>
          <a:bodyPr>
            <a:normAutofit fontScale="92500" lnSpcReduction="10000"/>
          </a:bodyPr>
          <a:lstStyle/>
          <a:p>
            <a:endParaRPr lang="en-US" dirty="0"/>
          </a:p>
          <a:p>
            <a:r>
              <a:rPr lang="en-US" dirty="0"/>
              <a:t>a. A college student attends school out of state in Minnesota but her bank is in Colorado. </a:t>
            </a:r>
          </a:p>
          <a:p>
            <a:endParaRPr lang="en-US" dirty="0"/>
          </a:p>
          <a:p>
            <a:r>
              <a:rPr lang="en-US" dirty="0"/>
              <a:t>b. Your online accounts will earn more interest than your other accounts. </a:t>
            </a:r>
          </a:p>
          <a:p>
            <a:endParaRPr lang="en-US" dirty="0"/>
          </a:p>
          <a:p>
            <a:r>
              <a:rPr lang="en-US" dirty="0"/>
              <a:t>c. You won’t have any fees. </a:t>
            </a:r>
          </a:p>
          <a:p>
            <a:endParaRPr lang="en-US" dirty="0"/>
          </a:p>
          <a:p>
            <a:r>
              <a:rPr lang="en-US" dirty="0"/>
              <a:t>d. You have trouble keeping track of check payment transactions. </a:t>
            </a:r>
          </a:p>
          <a:p>
            <a:endParaRPr lang="en-US" dirty="0"/>
          </a:p>
        </p:txBody>
      </p:sp>
    </p:spTree>
    <p:extLst>
      <p:ext uri="{BB962C8B-B14F-4D97-AF65-F5344CB8AC3E}">
        <p14:creationId xmlns:p14="http://schemas.microsoft.com/office/powerpoint/2010/main" val="14839958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Which of the following would be a good reason to use online banking? </a:t>
            </a:r>
            <a:endParaRPr lang="en-US" dirty="0"/>
          </a:p>
        </p:txBody>
      </p:sp>
      <p:sp>
        <p:nvSpPr>
          <p:cNvPr id="3" name="Content Placeholder 2"/>
          <p:cNvSpPr>
            <a:spLocks noGrp="1"/>
          </p:cNvSpPr>
          <p:nvPr>
            <p:ph sz="quarter" idx="1"/>
          </p:nvPr>
        </p:nvSpPr>
        <p:spPr/>
        <p:txBody>
          <a:bodyPr>
            <a:normAutofit/>
          </a:bodyPr>
          <a:lstStyle/>
          <a:p>
            <a:endParaRPr lang="en-US" dirty="0"/>
          </a:p>
          <a:p>
            <a:r>
              <a:rPr lang="en-US" dirty="0"/>
              <a:t>a. A college student attends school out of state in Minnesota but her bank is in Colorado. </a:t>
            </a:r>
          </a:p>
          <a:p>
            <a:endParaRPr lang="en-US" dirty="0"/>
          </a:p>
          <a:p>
            <a:endParaRPr lang="en-US" dirty="0"/>
          </a:p>
        </p:txBody>
      </p:sp>
    </p:spTree>
    <p:extLst>
      <p:ext uri="{BB962C8B-B14F-4D97-AF65-F5344CB8AC3E}">
        <p14:creationId xmlns:p14="http://schemas.microsoft.com/office/powerpoint/2010/main" val="159912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80">
                                          <p:stCondLst>
                                            <p:cond delay="0"/>
                                          </p:stCondLst>
                                        </p:cTn>
                                        <p:tgtEl>
                                          <p:spTgt spid="3">
                                            <p:txEl>
                                              <p:pRg st="1" end="1"/>
                                            </p:txEl>
                                          </p:spTgt>
                                        </p:tgtEl>
                                      </p:cBhvr>
                                    </p:animEffect>
                                    <p:anim calcmode="lin" valueType="num">
                                      <p:cBhvr>
                                        <p:cTn id="8"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1" end="1"/>
                                            </p:txEl>
                                          </p:spTgt>
                                        </p:tgtEl>
                                      </p:cBhvr>
                                      <p:to x="100000" y="60000"/>
                                    </p:animScale>
                                    <p:animScale>
                                      <p:cBhvr>
                                        <p:cTn id="14" dur="166" decel="50000">
                                          <p:stCondLst>
                                            <p:cond delay="676"/>
                                          </p:stCondLst>
                                        </p:cTn>
                                        <p:tgtEl>
                                          <p:spTgt spid="3">
                                            <p:txEl>
                                              <p:pRg st="1" end="1"/>
                                            </p:txEl>
                                          </p:spTgt>
                                        </p:tgtEl>
                                      </p:cBhvr>
                                      <p:to x="100000" y="100000"/>
                                    </p:animScale>
                                    <p:animScale>
                                      <p:cBhvr>
                                        <p:cTn id="15" dur="26">
                                          <p:stCondLst>
                                            <p:cond delay="1312"/>
                                          </p:stCondLst>
                                        </p:cTn>
                                        <p:tgtEl>
                                          <p:spTgt spid="3">
                                            <p:txEl>
                                              <p:pRg st="1" end="1"/>
                                            </p:txEl>
                                          </p:spTgt>
                                        </p:tgtEl>
                                      </p:cBhvr>
                                      <p:to x="100000" y="80000"/>
                                    </p:animScale>
                                    <p:animScale>
                                      <p:cBhvr>
                                        <p:cTn id="16" dur="166" decel="50000">
                                          <p:stCondLst>
                                            <p:cond delay="1338"/>
                                          </p:stCondLst>
                                        </p:cTn>
                                        <p:tgtEl>
                                          <p:spTgt spid="3">
                                            <p:txEl>
                                              <p:pRg st="1" end="1"/>
                                            </p:txEl>
                                          </p:spTgt>
                                        </p:tgtEl>
                                      </p:cBhvr>
                                      <p:to x="100000" y="100000"/>
                                    </p:animScale>
                                    <p:animScale>
                                      <p:cBhvr>
                                        <p:cTn id="17" dur="26">
                                          <p:stCondLst>
                                            <p:cond delay="1642"/>
                                          </p:stCondLst>
                                        </p:cTn>
                                        <p:tgtEl>
                                          <p:spTgt spid="3">
                                            <p:txEl>
                                              <p:pRg st="1" end="1"/>
                                            </p:txEl>
                                          </p:spTgt>
                                        </p:tgtEl>
                                      </p:cBhvr>
                                      <p:to x="100000" y="90000"/>
                                    </p:animScale>
                                    <p:animScale>
                                      <p:cBhvr>
                                        <p:cTn id="18" dur="166" decel="50000">
                                          <p:stCondLst>
                                            <p:cond delay="1668"/>
                                          </p:stCondLst>
                                        </p:cTn>
                                        <p:tgtEl>
                                          <p:spTgt spid="3">
                                            <p:txEl>
                                              <p:pRg st="1" end="1"/>
                                            </p:txEl>
                                          </p:spTgt>
                                        </p:tgtEl>
                                      </p:cBhvr>
                                      <p:to x="100000" y="100000"/>
                                    </p:animScale>
                                    <p:animScale>
                                      <p:cBhvr>
                                        <p:cTn id="19" dur="26">
                                          <p:stCondLst>
                                            <p:cond delay="1808"/>
                                          </p:stCondLst>
                                        </p:cTn>
                                        <p:tgtEl>
                                          <p:spTgt spid="3">
                                            <p:txEl>
                                              <p:pRg st="1" end="1"/>
                                            </p:txEl>
                                          </p:spTgt>
                                        </p:tgtEl>
                                      </p:cBhvr>
                                      <p:to x="100000" y="95000"/>
                                    </p:animScale>
                                    <p:animScale>
                                      <p:cBhvr>
                                        <p:cTn id="20" dur="166" decel="50000">
                                          <p:stCondLst>
                                            <p:cond delay="1834"/>
                                          </p:stCondLst>
                                        </p:cTn>
                                        <p:tgtEl>
                                          <p:spTgt spid="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534400" cy="758952"/>
          </a:xfrm>
        </p:spPr>
        <p:txBody>
          <a:bodyPr>
            <a:noAutofit/>
          </a:bodyPr>
          <a:lstStyle/>
          <a:p>
            <a:r>
              <a:rPr lang="en-US" sz="2400" dirty="0"/>
              <a:t>Pete sets aside $50 each month from his earnings to have money for a car down payment. Of the following choices, what is the best way for him to store the money each month until he meets his goal for a down payment?</a:t>
            </a:r>
          </a:p>
        </p:txBody>
      </p:sp>
      <p:sp>
        <p:nvSpPr>
          <p:cNvPr id="3" name="Content Placeholder 2"/>
          <p:cNvSpPr>
            <a:spLocks noGrp="1"/>
          </p:cNvSpPr>
          <p:nvPr>
            <p:ph sz="quarter" idx="1"/>
          </p:nvPr>
        </p:nvSpPr>
        <p:spPr>
          <a:xfrm>
            <a:off x="301752" y="2743200"/>
            <a:ext cx="8503920" cy="3355848"/>
          </a:xfrm>
        </p:spPr>
        <p:txBody>
          <a:bodyPr>
            <a:normAutofit fontScale="85000" lnSpcReduction="20000"/>
          </a:bodyPr>
          <a:lstStyle/>
          <a:p>
            <a:endParaRPr lang="en-US" dirty="0"/>
          </a:p>
          <a:p>
            <a:r>
              <a:rPr lang="en-US" dirty="0"/>
              <a:t>a. Keep the money in a good hiding place at home so it doesn’t get stolen. </a:t>
            </a:r>
          </a:p>
          <a:p>
            <a:endParaRPr lang="en-US" dirty="0"/>
          </a:p>
          <a:p>
            <a:r>
              <a:rPr lang="en-US" dirty="0"/>
              <a:t>b. Deposit the money into his savings account. </a:t>
            </a:r>
          </a:p>
          <a:p>
            <a:endParaRPr lang="en-US" dirty="0"/>
          </a:p>
          <a:p>
            <a:r>
              <a:rPr lang="en-US" dirty="0"/>
              <a:t>c. Deposit the money into his checking account. </a:t>
            </a:r>
          </a:p>
          <a:p>
            <a:endParaRPr lang="en-US" dirty="0"/>
          </a:p>
          <a:p>
            <a:r>
              <a:rPr lang="en-US" dirty="0"/>
              <a:t>d. Purchase another share of his favorite stock. </a:t>
            </a:r>
          </a:p>
          <a:p>
            <a:endParaRPr lang="en-US" dirty="0"/>
          </a:p>
        </p:txBody>
      </p:sp>
    </p:spTree>
    <p:extLst>
      <p:ext uri="{BB962C8B-B14F-4D97-AF65-F5344CB8AC3E}">
        <p14:creationId xmlns:p14="http://schemas.microsoft.com/office/powerpoint/2010/main" val="30585469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an advantage of electronic funds transfer (EFT)? </a:t>
            </a:r>
            <a:endParaRPr lang="en-US" dirty="0"/>
          </a:p>
        </p:txBody>
      </p:sp>
      <p:sp>
        <p:nvSpPr>
          <p:cNvPr id="3" name="Content Placeholder 2"/>
          <p:cNvSpPr>
            <a:spLocks noGrp="1"/>
          </p:cNvSpPr>
          <p:nvPr>
            <p:ph sz="quarter" idx="1"/>
          </p:nvPr>
        </p:nvSpPr>
        <p:spPr/>
        <p:txBody>
          <a:bodyPr>
            <a:normAutofit fontScale="85000" lnSpcReduction="10000"/>
          </a:bodyPr>
          <a:lstStyle/>
          <a:p>
            <a:endParaRPr lang="en-US" dirty="0"/>
          </a:p>
          <a:p>
            <a:r>
              <a:rPr lang="en-US" dirty="0"/>
              <a:t>a. You earn more interest on an EFT account than a checking account. </a:t>
            </a:r>
          </a:p>
          <a:p>
            <a:endParaRPr lang="en-US" dirty="0"/>
          </a:p>
          <a:p>
            <a:r>
              <a:rPr lang="en-US" dirty="0"/>
              <a:t>b. The number of withdrawals from an EFT account is limited so you are not tempted to impulsively use the money. </a:t>
            </a:r>
          </a:p>
          <a:p>
            <a:endParaRPr lang="en-US" dirty="0"/>
          </a:p>
          <a:p>
            <a:r>
              <a:rPr lang="en-US" dirty="0"/>
              <a:t>c. This is the best way to always keep your personal and financial information secure. </a:t>
            </a:r>
          </a:p>
          <a:p>
            <a:endParaRPr lang="en-US" dirty="0"/>
          </a:p>
          <a:p>
            <a:r>
              <a:rPr lang="en-US" dirty="0"/>
              <a:t>d. Your paycheck can be deposited directly to your checking account. </a:t>
            </a:r>
          </a:p>
        </p:txBody>
      </p:sp>
    </p:spTree>
    <p:extLst>
      <p:ext uri="{BB962C8B-B14F-4D97-AF65-F5344CB8AC3E}">
        <p14:creationId xmlns:p14="http://schemas.microsoft.com/office/powerpoint/2010/main" val="17083868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an advantage of electronic funds transfer (EFT)? </a:t>
            </a:r>
            <a:endParaRPr lang="en-US" dirty="0"/>
          </a:p>
        </p:txBody>
      </p:sp>
      <p:sp>
        <p:nvSpPr>
          <p:cNvPr id="3" name="Content Placeholder 2"/>
          <p:cNvSpPr>
            <a:spLocks noGrp="1"/>
          </p:cNvSpPr>
          <p:nvPr>
            <p:ph sz="quarter" idx="1"/>
          </p:nvPr>
        </p:nvSpPr>
        <p:spPr/>
        <p:txBody>
          <a:bodyPr>
            <a:normAutofit/>
          </a:bodyPr>
          <a:lstStyle/>
          <a:p>
            <a:endParaRPr lang="en-US" dirty="0"/>
          </a:p>
          <a:p>
            <a:endParaRPr lang="en-US" dirty="0"/>
          </a:p>
          <a:p>
            <a:r>
              <a:rPr lang="en-US" dirty="0"/>
              <a:t>d. Your paycheck can be deposited directly to your checking account. </a:t>
            </a:r>
          </a:p>
        </p:txBody>
      </p:sp>
    </p:spTree>
    <p:extLst>
      <p:ext uri="{BB962C8B-B14F-4D97-AF65-F5344CB8AC3E}">
        <p14:creationId xmlns:p14="http://schemas.microsoft.com/office/powerpoint/2010/main" val="975733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heel(1)">
                                      <p:cBhvr>
                                        <p:cTn id="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534400" cy="758952"/>
          </a:xfrm>
        </p:spPr>
        <p:txBody>
          <a:bodyPr>
            <a:noAutofit/>
          </a:bodyPr>
          <a:lstStyle/>
          <a:p>
            <a:r>
              <a:rPr lang="en-US" sz="2000" dirty="0"/>
              <a:t>If you suspect that someone may know your online banking login information, what can you do to prevent unauthorized access to your bank account? </a:t>
            </a:r>
            <a:endParaRPr lang="en-US" sz="2000" dirty="0"/>
          </a:p>
        </p:txBody>
      </p:sp>
      <p:sp>
        <p:nvSpPr>
          <p:cNvPr id="3" name="Content Placeholder 2"/>
          <p:cNvSpPr>
            <a:spLocks noGrp="1"/>
          </p:cNvSpPr>
          <p:nvPr>
            <p:ph sz="quarter" idx="1"/>
          </p:nvPr>
        </p:nvSpPr>
        <p:spPr/>
        <p:txBody>
          <a:bodyPr/>
          <a:lstStyle/>
          <a:p>
            <a:endParaRPr lang="en-US" dirty="0"/>
          </a:p>
          <a:p>
            <a:r>
              <a:rPr lang="en-US" dirty="0"/>
              <a:t>a. Stop using your account(s) to see if there is any activity that you did not authorize. </a:t>
            </a:r>
          </a:p>
          <a:p>
            <a:endParaRPr lang="en-US" dirty="0"/>
          </a:p>
          <a:p>
            <a:r>
              <a:rPr lang="en-US" dirty="0"/>
              <a:t>b. Change your login password(s). </a:t>
            </a:r>
          </a:p>
          <a:p>
            <a:endParaRPr lang="en-US" dirty="0"/>
          </a:p>
          <a:p>
            <a:r>
              <a:rPr lang="en-US" dirty="0"/>
              <a:t>c. Immediately call the Federal Trade Commission. </a:t>
            </a:r>
          </a:p>
          <a:p>
            <a:endParaRPr lang="en-US" dirty="0"/>
          </a:p>
          <a:p>
            <a:r>
              <a:rPr lang="en-US" dirty="0"/>
              <a:t>d. Get a new photo ID. </a:t>
            </a:r>
          </a:p>
          <a:p>
            <a:endParaRPr lang="en-US" dirty="0"/>
          </a:p>
        </p:txBody>
      </p:sp>
    </p:spTree>
    <p:extLst>
      <p:ext uri="{BB962C8B-B14F-4D97-AF65-F5344CB8AC3E}">
        <p14:creationId xmlns:p14="http://schemas.microsoft.com/office/powerpoint/2010/main" val="6598271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534400" cy="758952"/>
          </a:xfrm>
        </p:spPr>
        <p:txBody>
          <a:bodyPr>
            <a:noAutofit/>
          </a:bodyPr>
          <a:lstStyle/>
          <a:p>
            <a:r>
              <a:rPr lang="en-US" sz="2000" dirty="0"/>
              <a:t>If you suspect that someone may know your online banking login information, what can you do to prevent unauthorized access to your bank account? </a:t>
            </a:r>
            <a:endParaRPr lang="en-US" sz="2000" dirty="0"/>
          </a:p>
        </p:txBody>
      </p:sp>
      <p:sp>
        <p:nvSpPr>
          <p:cNvPr id="3" name="Content Placeholder 2"/>
          <p:cNvSpPr>
            <a:spLocks noGrp="1"/>
          </p:cNvSpPr>
          <p:nvPr>
            <p:ph sz="quarter" idx="1"/>
          </p:nvPr>
        </p:nvSpPr>
        <p:spPr/>
        <p:txBody>
          <a:bodyPr/>
          <a:lstStyle/>
          <a:p>
            <a:endParaRPr lang="en-US" dirty="0"/>
          </a:p>
          <a:p>
            <a:endParaRPr lang="en-US" dirty="0"/>
          </a:p>
          <a:p>
            <a:r>
              <a:rPr lang="en-US" dirty="0"/>
              <a:t>b. Change your login password(s). </a:t>
            </a:r>
          </a:p>
          <a:p>
            <a:endParaRPr lang="en-US" dirty="0"/>
          </a:p>
          <a:p>
            <a:endParaRPr lang="en-US" dirty="0"/>
          </a:p>
        </p:txBody>
      </p:sp>
    </p:spTree>
    <p:extLst>
      <p:ext uri="{BB962C8B-B14F-4D97-AF65-F5344CB8AC3E}">
        <p14:creationId xmlns:p14="http://schemas.microsoft.com/office/powerpoint/2010/main" val="3583130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2000"/>
                                        <p:tgtEl>
                                          <p:spTgt spid="3">
                                            <p:txEl>
                                              <p:pRg st="2" end="2"/>
                                            </p:txEl>
                                          </p:spTgt>
                                        </p:tgtEl>
                                      </p:cBhvr>
                                    </p:animEffect>
                                    <p:anim calcmode="lin" valueType="num">
                                      <p:cBhvr>
                                        <p:cTn id="8"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Who has primary responsibility for verifying information on your bank statement to detect any fraud or errors? </a:t>
            </a:r>
            <a:endParaRPr lang="en-US" sz="2400" dirty="0"/>
          </a:p>
        </p:txBody>
      </p:sp>
      <p:sp>
        <p:nvSpPr>
          <p:cNvPr id="3" name="Content Placeholder 2"/>
          <p:cNvSpPr>
            <a:spLocks noGrp="1"/>
          </p:cNvSpPr>
          <p:nvPr>
            <p:ph sz="quarter" idx="1"/>
          </p:nvPr>
        </p:nvSpPr>
        <p:spPr/>
        <p:txBody>
          <a:bodyPr>
            <a:normAutofit lnSpcReduction="10000"/>
          </a:bodyPr>
          <a:lstStyle/>
          <a:p>
            <a:endParaRPr lang="en-US" dirty="0"/>
          </a:p>
          <a:p>
            <a:r>
              <a:rPr lang="en-US" dirty="0"/>
              <a:t>a. You </a:t>
            </a:r>
          </a:p>
          <a:p>
            <a:endParaRPr lang="en-US" dirty="0"/>
          </a:p>
          <a:p>
            <a:r>
              <a:rPr lang="en-US" dirty="0"/>
              <a:t>b. The businesses where you made payments by debit card or check </a:t>
            </a:r>
          </a:p>
          <a:p>
            <a:endParaRPr lang="en-US" dirty="0"/>
          </a:p>
          <a:p>
            <a:r>
              <a:rPr lang="en-US" dirty="0"/>
              <a:t>c. Any of the three credit reporting companies </a:t>
            </a:r>
          </a:p>
          <a:p>
            <a:endParaRPr lang="en-US" dirty="0"/>
          </a:p>
          <a:p>
            <a:r>
              <a:rPr lang="en-US" dirty="0"/>
              <a:t>d. Your bank or credit union where you have the account </a:t>
            </a:r>
          </a:p>
          <a:p>
            <a:endParaRPr lang="en-US" dirty="0"/>
          </a:p>
        </p:txBody>
      </p:sp>
    </p:spTree>
    <p:extLst>
      <p:ext uri="{BB962C8B-B14F-4D97-AF65-F5344CB8AC3E}">
        <p14:creationId xmlns:p14="http://schemas.microsoft.com/office/powerpoint/2010/main" val="147089202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Who has primary responsibility for verifying information on your bank statement to detect any fraud or errors? </a:t>
            </a:r>
            <a:endParaRPr lang="en-US" sz="2400" dirty="0"/>
          </a:p>
        </p:txBody>
      </p:sp>
      <p:sp>
        <p:nvSpPr>
          <p:cNvPr id="3" name="Content Placeholder 2"/>
          <p:cNvSpPr>
            <a:spLocks noGrp="1"/>
          </p:cNvSpPr>
          <p:nvPr>
            <p:ph sz="quarter" idx="1"/>
          </p:nvPr>
        </p:nvSpPr>
        <p:spPr/>
        <p:txBody>
          <a:bodyPr>
            <a:normAutofit/>
          </a:bodyPr>
          <a:lstStyle/>
          <a:p>
            <a:endParaRPr lang="en-US" dirty="0"/>
          </a:p>
          <a:p>
            <a:r>
              <a:rPr lang="en-US" dirty="0"/>
              <a:t>a. You </a:t>
            </a:r>
          </a:p>
          <a:p>
            <a:endParaRPr lang="en-US" dirty="0"/>
          </a:p>
          <a:p>
            <a:endParaRPr lang="en-US" dirty="0"/>
          </a:p>
        </p:txBody>
      </p:sp>
    </p:spTree>
    <p:extLst>
      <p:ext uri="{BB962C8B-B14F-4D97-AF65-F5344CB8AC3E}">
        <p14:creationId xmlns:p14="http://schemas.microsoft.com/office/powerpoint/2010/main" val="945608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mph" presetSubtype="0" fill="hold" grpId="0" nodeType="clickEffect">
                                  <p:stCondLst>
                                    <p:cond delay="0"/>
                                  </p:stCondLst>
                                  <p:childTnLst>
                                    <p:anim calcmode="discrete" valueType="str">
                                      <p:cBhvr override="childStyle">
                                        <p:cTn id="6" dur="2000" fill="hold"/>
                                        <p:tgtEl>
                                          <p:spTgt spid="3">
                                            <p:txEl>
                                              <p:pRg st="1" end="1"/>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8534400" cy="1066800"/>
          </a:xfrm>
        </p:spPr>
        <p:txBody>
          <a:bodyPr>
            <a:noAutofit/>
          </a:bodyPr>
          <a:lstStyle/>
          <a:p>
            <a:r>
              <a:rPr lang="en-US" sz="2000" dirty="0">
                <a:solidFill>
                  <a:srgbClr val="FF0000"/>
                </a:solidFill>
              </a:rPr>
              <a:t>You received a text message from your favorite music store. The message says, “We are offering a special half-price-off sale for our frequent customers.” When you return the message, you are told that you can only get the discount if you order by phone. You have been thinking about buying speakers, and this is a good deal to cut down on the cost. Of the following, which is the best action you should take? </a:t>
            </a:r>
            <a:endParaRPr lang="en-US" sz="2000" dirty="0">
              <a:solidFill>
                <a:srgbClr val="FF0000"/>
              </a:solidFill>
            </a:endParaRPr>
          </a:p>
        </p:txBody>
      </p:sp>
      <p:sp>
        <p:nvSpPr>
          <p:cNvPr id="3" name="Content Placeholder 2"/>
          <p:cNvSpPr>
            <a:spLocks noGrp="1"/>
          </p:cNvSpPr>
          <p:nvPr>
            <p:ph sz="quarter" idx="1"/>
          </p:nvPr>
        </p:nvSpPr>
        <p:spPr>
          <a:xfrm>
            <a:off x="301752" y="2362200"/>
            <a:ext cx="8503920" cy="3736848"/>
          </a:xfrm>
        </p:spPr>
        <p:txBody>
          <a:bodyPr>
            <a:normAutofit fontScale="77500" lnSpcReduction="20000"/>
          </a:bodyPr>
          <a:lstStyle/>
          <a:p>
            <a:endParaRPr lang="en-US" dirty="0"/>
          </a:p>
          <a:p>
            <a:r>
              <a:rPr lang="en-US" dirty="0"/>
              <a:t>a. Make the call and be prepared to place the order using your debit card for payment. </a:t>
            </a:r>
          </a:p>
          <a:p>
            <a:endParaRPr lang="en-US" dirty="0"/>
          </a:p>
          <a:p>
            <a:r>
              <a:rPr lang="en-US" dirty="0"/>
              <a:t>b. Make the call to place the order only if you can pay when you receive an invoice. </a:t>
            </a:r>
          </a:p>
          <a:p>
            <a:endParaRPr lang="en-US" dirty="0"/>
          </a:p>
          <a:p>
            <a:r>
              <a:rPr lang="en-US" dirty="0"/>
              <a:t>c. Use the phone number from a previous sales slip or other trusted source to call the company to confirm the sale information. </a:t>
            </a:r>
          </a:p>
          <a:p>
            <a:endParaRPr lang="en-US" dirty="0"/>
          </a:p>
          <a:p>
            <a:r>
              <a:rPr lang="en-US" dirty="0"/>
              <a:t>d. Place the order, and give the caller contact information for one of your friends so your friend can also take advantage of the sale. </a:t>
            </a:r>
          </a:p>
          <a:p>
            <a:endParaRPr lang="en-US" dirty="0"/>
          </a:p>
        </p:txBody>
      </p:sp>
    </p:spTree>
    <p:extLst>
      <p:ext uri="{BB962C8B-B14F-4D97-AF65-F5344CB8AC3E}">
        <p14:creationId xmlns:p14="http://schemas.microsoft.com/office/powerpoint/2010/main" val="134493741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8534400" cy="1066800"/>
          </a:xfrm>
        </p:spPr>
        <p:txBody>
          <a:bodyPr>
            <a:noAutofit/>
          </a:bodyPr>
          <a:lstStyle/>
          <a:p>
            <a:r>
              <a:rPr lang="en-US" sz="2000" dirty="0">
                <a:solidFill>
                  <a:srgbClr val="FF0000"/>
                </a:solidFill>
              </a:rPr>
              <a:t>You received a text message from your favorite music store. The message says, “We are offering a special half-price-off sale for our frequent customers.” When you return the message, you are told that you can only get the discount if you order by phone. You have been thinking about buying speakers, and this is a good deal to cut down on the cost. Of the following, which is the best action you should take? </a:t>
            </a:r>
            <a:endParaRPr lang="en-US" sz="2000" dirty="0">
              <a:solidFill>
                <a:srgbClr val="FF0000"/>
              </a:solidFill>
            </a:endParaRPr>
          </a:p>
        </p:txBody>
      </p:sp>
      <p:sp>
        <p:nvSpPr>
          <p:cNvPr id="3" name="Content Placeholder 2"/>
          <p:cNvSpPr>
            <a:spLocks noGrp="1"/>
          </p:cNvSpPr>
          <p:nvPr>
            <p:ph sz="quarter" idx="1"/>
          </p:nvPr>
        </p:nvSpPr>
        <p:spPr>
          <a:xfrm>
            <a:off x="301752" y="2362200"/>
            <a:ext cx="8503920" cy="3736848"/>
          </a:xfrm>
        </p:spPr>
        <p:txBody>
          <a:bodyPr>
            <a:normAutofit/>
          </a:bodyPr>
          <a:lstStyle/>
          <a:p>
            <a:endParaRPr lang="en-US" dirty="0"/>
          </a:p>
          <a:p>
            <a:endParaRPr lang="en-US" dirty="0"/>
          </a:p>
          <a:p>
            <a:r>
              <a:rPr lang="en-US" dirty="0"/>
              <a:t>c. Use the phone number from a previous sales slip or other trusted source to call the company to confirm the sale information. </a:t>
            </a:r>
          </a:p>
          <a:p>
            <a:endParaRPr lang="en-US" dirty="0"/>
          </a:p>
          <a:p>
            <a:endParaRPr lang="en-US" dirty="0"/>
          </a:p>
        </p:txBody>
      </p:sp>
      <p:pic>
        <p:nvPicPr>
          <p:cNvPr id="4" name="ELPHRG01.wav">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4419600" y="5486400"/>
            <a:ext cx="609600" cy="609600"/>
          </a:xfrm>
          <a:prstGeom prst="rect">
            <a:avLst/>
          </a:prstGeom>
        </p:spPr>
      </p:pic>
    </p:spTree>
    <p:extLst>
      <p:ext uri="{BB962C8B-B14F-4D97-AF65-F5344CB8AC3E}">
        <p14:creationId xmlns:p14="http://schemas.microsoft.com/office/powerpoint/2010/main" val="1677475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Scale>
                                      <p:cBhvr>
                                        <p:cTn id="7" dur="1000" decel="50000" fill="hold">
                                          <p:stCondLst>
                                            <p:cond delay="0"/>
                                          </p:stCondLst>
                                        </p:cTn>
                                        <p:tgtEl>
                                          <p:spTgt spid="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xEl>
                                              <p:pRg st="2" end="2"/>
                                            </p:txEl>
                                          </p:spTgt>
                                        </p:tgtEl>
                                        <p:attrNameLst>
                                          <p:attrName>ppt_x</p:attrName>
                                          <p:attrName>ppt_y</p:attrName>
                                        </p:attrNameLst>
                                      </p:cBhvr>
                                    </p:animMotion>
                                    <p:animEffect transition="in" filter="fade">
                                      <p:cBhvr>
                                        <p:cTn id="9"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0" restart="whenNotActive" fill="hold" evtFilter="cancelBubble" nodeType="interactiveSeq">
                <p:stCondLst>
                  <p:cond evt="onClick" delay="0">
                    <p:tgtEl>
                      <p:spTgt spid="4"/>
                    </p:tgtEl>
                  </p:cond>
                </p:stCondLst>
                <p:endSync evt="end" delay="0">
                  <p:rtn val="all"/>
                </p:endSync>
                <p:childTnLst>
                  <p:par>
                    <p:cTn id="11" fill="hold">
                      <p:stCondLst>
                        <p:cond delay="0"/>
                      </p:stCondLst>
                      <p:childTnLst>
                        <p:par>
                          <p:cTn id="12" fill="hold">
                            <p:stCondLst>
                              <p:cond delay="0"/>
                            </p:stCondLst>
                            <p:childTnLst>
                              <p:par>
                                <p:cTn id="13" presetID="1" presetClass="mediacall" presetSubtype="0" fill="hold" nodeType="clickEffect">
                                  <p:stCondLst>
                                    <p:cond delay="0"/>
                                  </p:stCondLst>
                                  <p:childTnLst>
                                    <p:cmd type="call" cmd="playFrom(0.0)">
                                      <p:cBhvr>
                                        <p:cTn id="14" dur="3991" fill="hold"/>
                                        <p:tgtEl>
                                          <p:spTgt spid="4"/>
                                        </p:tgtEl>
                                      </p:cBhvr>
                                    </p:cmd>
                                  </p:childTnLst>
                                </p:cTn>
                              </p:par>
                            </p:childTnLst>
                          </p:cTn>
                        </p:par>
                      </p:childTnLst>
                    </p:cTn>
                  </p:par>
                </p:childTnLst>
              </p:cTn>
              <p:nextCondLst>
                <p:cond evt="onClick" delay="0">
                  <p:tgtEl>
                    <p:spTgt spid="4"/>
                  </p:tgtEl>
                </p:cond>
              </p:nextCondLst>
            </p:seq>
            <p:audio>
              <p:cMediaNode vol="80000">
                <p:cTn id="15" fill="hold" display="0">
                  <p:stCondLst>
                    <p:cond delay="indefinite"/>
                  </p:stCondLst>
                  <p:endCondLst>
                    <p:cond evt="onStopAudio" delay="0">
                      <p:tgtEl>
                        <p:sldTgt/>
                      </p:tgtEl>
                    </p:cond>
                  </p:endCondLst>
                </p:cTn>
                <p:tgtEl>
                  <p:spTgt spid="4"/>
                </p:tgtEl>
              </p:cMediaNode>
            </p:audio>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534400" cy="758952"/>
          </a:xfrm>
        </p:spPr>
        <p:txBody>
          <a:bodyPr>
            <a:noAutofit/>
          </a:bodyPr>
          <a:lstStyle/>
          <a:p>
            <a:r>
              <a:rPr lang="en-US" sz="1800" dirty="0"/>
              <a:t>As you scroll through your recent email messages, you are alarmed to see a message that your debit card is no longer valid. The message includes a web link where you can confirm information to reactivate your card. This may be an instance where you have been a victim of ... </a:t>
            </a:r>
            <a:endParaRPr lang="en-US" sz="1800" dirty="0"/>
          </a:p>
        </p:txBody>
      </p:sp>
      <p:sp>
        <p:nvSpPr>
          <p:cNvPr id="3" name="Content Placeholder 2"/>
          <p:cNvSpPr>
            <a:spLocks noGrp="1"/>
          </p:cNvSpPr>
          <p:nvPr>
            <p:ph sz="quarter" idx="1"/>
          </p:nvPr>
        </p:nvSpPr>
        <p:spPr/>
        <p:txBody>
          <a:bodyPr/>
          <a:lstStyle/>
          <a:p>
            <a:endParaRPr lang="en-US" dirty="0"/>
          </a:p>
          <a:p>
            <a:r>
              <a:rPr lang="en-US" dirty="0"/>
              <a:t>a. freeware </a:t>
            </a:r>
          </a:p>
          <a:p>
            <a:endParaRPr lang="en-US" dirty="0"/>
          </a:p>
          <a:p>
            <a:r>
              <a:rPr lang="en-US" dirty="0"/>
              <a:t>b. phishing </a:t>
            </a:r>
          </a:p>
          <a:p>
            <a:endParaRPr lang="en-US" dirty="0"/>
          </a:p>
          <a:p>
            <a:r>
              <a:rPr lang="en-US" dirty="0"/>
              <a:t>c. spam </a:t>
            </a:r>
          </a:p>
          <a:p>
            <a:endParaRPr lang="en-US" dirty="0"/>
          </a:p>
          <a:p>
            <a:r>
              <a:rPr lang="en-US" dirty="0"/>
              <a:t>d. spyware </a:t>
            </a:r>
          </a:p>
          <a:p>
            <a:endParaRPr lang="en-US" dirty="0"/>
          </a:p>
        </p:txBody>
      </p:sp>
    </p:spTree>
    <p:extLst>
      <p:ext uri="{BB962C8B-B14F-4D97-AF65-F5344CB8AC3E}">
        <p14:creationId xmlns:p14="http://schemas.microsoft.com/office/powerpoint/2010/main" val="13762748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534400" cy="758952"/>
          </a:xfrm>
        </p:spPr>
        <p:txBody>
          <a:bodyPr>
            <a:noAutofit/>
          </a:bodyPr>
          <a:lstStyle/>
          <a:p>
            <a:r>
              <a:rPr lang="en-US" sz="1800" dirty="0"/>
              <a:t>As you scroll through your recent email messages, you are alarmed to see a message that your debit card is no longer valid. The message includes a web link where you can confirm information to reactivate your card. This may be an instance where you have been a victim of ... </a:t>
            </a:r>
            <a:endParaRPr lang="en-US" sz="1800" dirty="0"/>
          </a:p>
        </p:txBody>
      </p:sp>
      <p:sp>
        <p:nvSpPr>
          <p:cNvPr id="3" name="Content Placeholder 2"/>
          <p:cNvSpPr>
            <a:spLocks noGrp="1"/>
          </p:cNvSpPr>
          <p:nvPr>
            <p:ph sz="quarter" idx="1"/>
          </p:nvPr>
        </p:nvSpPr>
        <p:spPr/>
        <p:txBody>
          <a:bodyPr/>
          <a:lstStyle/>
          <a:p>
            <a:endParaRPr lang="en-US" dirty="0"/>
          </a:p>
          <a:p>
            <a:endParaRPr lang="en-US" dirty="0"/>
          </a:p>
          <a:p>
            <a:r>
              <a:rPr lang="en-US" dirty="0"/>
              <a:t>b. phishing </a:t>
            </a:r>
          </a:p>
          <a:p>
            <a:endParaRPr lang="en-US" dirty="0"/>
          </a:p>
          <a:p>
            <a:endParaRPr lang="en-US" dirty="0"/>
          </a:p>
        </p:txBody>
      </p:sp>
      <p:pic>
        <p:nvPicPr>
          <p:cNvPr id="4" name="MS900074746[1].wav">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4267200" y="5638800"/>
            <a:ext cx="609600" cy="609600"/>
          </a:xfrm>
          <a:prstGeom prst="rect">
            <a:avLst/>
          </a:prstGeom>
        </p:spPr>
      </p:pic>
    </p:spTree>
    <p:extLst>
      <p:ext uri="{BB962C8B-B14F-4D97-AF65-F5344CB8AC3E}">
        <p14:creationId xmlns:p14="http://schemas.microsoft.com/office/powerpoint/2010/main" val="4147070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10" restart="whenNotActive" fill="hold" evtFilter="cancelBubble" nodeType="interactiveSeq">
                <p:stCondLst>
                  <p:cond evt="onClick" delay="0">
                    <p:tgtEl>
                      <p:spTgt spid="4"/>
                    </p:tgtEl>
                  </p:cond>
                </p:stCondLst>
                <p:endSync evt="end" delay="0">
                  <p:rtn val="all"/>
                </p:endSync>
                <p:childTnLst>
                  <p:par>
                    <p:cTn id="11" fill="hold">
                      <p:stCondLst>
                        <p:cond delay="0"/>
                      </p:stCondLst>
                      <p:childTnLst>
                        <p:par>
                          <p:cTn id="12" fill="hold">
                            <p:stCondLst>
                              <p:cond delay="0"/>
                            </p:stCondLst>
                            <p:childTnLst>
                              <p:par>
                                <p:cTn id="13" presetID="1" presetClass="mediacall" presetSubtype="0" fill="hold" nodeType="clickEffect">
                                  <p:stCondLst>
                                    <p:cond delay="0"/>
                                  </p:stCondLst>
                                  <p:childTnLst>
                                    <p:cmd type="call" cmd="playFrom(0.0)">
                                      <p:cBhvr>
                                        <p:cTn id="14" dur="5669" fill="hold"/>
                                        <p:tgtEl>
                                          <p:spTgt spid="4"/>
                                        </p:tgtEl>
                                      </p:cBhvr>
                                    </p:cmd>
                                  </p:childTnLst>
                                </p:cTn>
                              </p:par>
                            </p:childTnLst>
                          </p:cTn>
                        </p:par>
                      </p:childTnLst>
                    </p:cTn>
                  </p:par>
                </p:childTnLst>
              </p:cTn>
              <p:nextCondLst>
                <p:cond evt="onClick" delay="0">
                  <p:tgtEl>
                    <p:spTgt spid="4"/>
                  </p:tgtEl>
                </p:cond>
              </p:nextCondLst>
            </p:seq>
            <p:audio>
              <p:cMediaNode vol="80000">
                <p:cTn id="15" fill="hold" display="0">
                  <p:stCondLst>
                    <p:cond delay="indefinite"/>
                  </p:stCondLst>
                  <p:endCondLst>
                    <p:cond evt="onStopAudio" delay="0">
                      <p:tgtEl>
                        <p:sldTgt/>
                      </p:tgtEl>
                    </p:cond>
                  </p:endCondLst>
                </p:cTn>
                <p:tgtEl>
                  <p:spTgt spid="4"/>
                </p:tgtEl>
              </p:cMediaNode>
            </p:audio>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534400" cy="758952"/>
          </a:xfrm>
        </p:spPr>
        <p:txBody>
          <a:bodyPr>
            <a:noAutofit/>
          </a:bodyPr>
          <a:lstStyle/>
          <a:p>
            <a:r>
              <a:rPr lang="en-US" sz="2400" dirty="0"/>
              <a:t>Pete sets aside $50 each month from his earnings to have money for a car down payment. Of the following choices, what is the best way for him to store the money each month until he meets his goal for a down payment?</a:t>
            </a:r>
          </a:p>
        </p:txBody>
      </p:sp>
      <p:sp>
        <p:nvSpPr>
          <p:cNvPr id="3" name="Content Placeholder 2"/>
          <p:cNvSpPr>
            <a:spLocks noGrp="1"/>
          </p:cNvSpPr>
          <p:nvPr>
            <p:ph sz="quarter" idx="1"/>
          </p:nvPr>
        </p:nvSpPr>
        <p:spPr>
          <a:xfrm>
            <a:off x="301752" y="2743200"/>
            <a:ext cx="8503920" cy="3355848"/>
          </a:xfrm>
        </p:spPr>
        <p:txBody>
          <a:bodyPr>
            <a:normAutofit/>
          </a:bodyPr>
          <a:lstStyle/>
          <a:p>
            <a:endParaRPr lang="en-US" dirty="0"/>
          </a:p>
          <a:p>
            <a:endParaRPr lang="en-US" dirty="0"/>
          </a:p>
          <a:p>
            <a:r>
              <a:rPr lang="en-US" dirty="0"/>
              <a:t>b. Deposit the money into his savings account. </a:t>
            </a:r>
          </a:p>
          <a:p>
            <a:endParaRPr lang="en-US" dirty="0"/>
          </a:p>
          <a:p>
            <a:endParaRPr lang="en-US" dirty="0"/>
          </a:p>
        </p:txBody>
      </p:sp>
    </p:spTree>
    <p:extLst>
      <p:ext uri="{BB962C8B-B14F-4D97-AF65-F5344CB8AC3E}">
        <p14:creationId xmlns:p14="http://schemas.microsoft.com/office/powerpoint/2010/main" val="3537694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3">
                                            <p:txEl>
                                              <p:pRg st="2" end="2"/>
                                            </p:txEl>
                                          </p:spTgt>
                                        </p:tgtEl>
                                        <p:attrNameLst>
                                          <p:attrName>ppt_x</p:attrName>
                                          <p:attrName>ppt_y</p:attrName>
                                        </p:attrNameLst>
                                      </p:cBhvr>
                                    </p:animMotion>
                                    <p:animRot by="1500000">
                                      <p:cBhvr>
                                        <p:cTn id="7" dur="125" fill="hold">
                                          <p:stCondLst>
                                            <p:cond delay="0"/>
                                          </p:stCondLst>
                                        </p:cTn>
                                        <p:tgtEl>
                                          <p:spTgt spid="3">
                                            <p:txEl>
                                              <p:pRg st="2" end="2"/>
                                            </p:txEl>
                                          </p:spTgt>
                                        </p:tgtEl>
                                        <p:attrNameLst>
                                          <p:attrName>r</p:attrName>
                                        </p:attrNameLst>
                                      </p:cBhvr>
                                    </p:animRot>
                                    <p:animRot by="-1500000">
                                      <p:cBhvr>
                                        <p:cTn id="8" dur="125" fill="hold">
                                          <p:stCondLst>
                                            <p:cond delay="125"/>
                                          </p:stCondLst>
                                        </p:cTn>
                                        <p:tgtEl>
                                          <p:spTgt spid="3">
                                            <p:txEl>
                                              <p:pRg st="2" end="2"/>
                                            </p:txEl>
                                          </p:spTgt>
                                        </p:tgtEl>
                                        <p:attrNameLst>
                                          <p:attrName>r</p:attrName>
                                        </p:attrNameLst>
                                      </p:cBhvr>
                                    </p:animRot>
                                    <p:animRot by="-1500000">
                                      <p:cBhvr>
                                        <p:cTn id="9" dur="125" fill="hold">
                                          <p:stCondLst>
                                            <p:cond delay="250"/>
                                          </p:stCondLst>
                                        </p:cTn>
                                        <p:tgtEl>
                                          <p:spTgt spid="3">
                                            <p:txEl>
                                              <p:pRg st="2" end="2"/>
                                            </p:txEl>
                                          </p:spTgt>
                                        </p:tgtEl>
                                        <p:attrNameLst>
                                          <p:attrName>r</p:attrName>
                                        </p:attrNameLst>
                                      </p:cBhvr>
                                    </p:animRot>
                                    <p:animRot by="1500000">
                                      <p:cBhvr>
                                        <p:cTn id="10" dur="125" fill="hold">
                                          <p:stCondLst>
                                            <p:cond delay="375"/>
                                          </p:stCondLst>
                                        </p:cTn>
                                        <p:tgtEl>
                                          <p:spTgt spid="3">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If you fill out your check clearly and completely, a sales clerk must accept your check for payment. </a:t>
            </a:r>
            <a:endParaRPr lang="en-US" dirty="0"/>
          </a:p>
        </p:txBody>
      </p:sp>
      <p:sp>
        <p:nvSpPr>
          <p:cNvPr id="3" name="Content Placeholder 2"/>
          <p:cNvSpPr>
            <a:spLocks noGrp="1"/>
          </p:cNvSpPr>
          <p:nvPr>
            <p:ph sz="quarter" idx="1"/>
          </p:nvPr>
        </p:nvSpPr>
        <p:spPr/>
        <p:txBody>
          <a:bodyPr>
            <a:normAutofit/>
          </a:bodyPr>
          <a:lstStyle/>
          <a:p>
            <a:pPr marL="0" indent="0" algn="ctr">
              <a:buNone/>
            </a:pPr>
            <a:r>
              <a:rPr lang="en-US" sz="4400" dirty="0" smtClean="0"/>
              <a:t>True or False</a:t>
            </a:r>
            <a:endParaRPr lang="en-US" sz="4400" dirty="0"/>
          </a:p>
        </p:txBody>
      </p:sp>
    </p:spTree>
    <p:extLst>
      <p:ext uri="{BB962C8B-B14F-4D97-AF65-F5344CB8AC3E}">
        <p14:creationId xmlns:p14="http://schemas.microsoft.com/office/powerpoint/2010/main" val="52164505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If you fill out your check clearly and completely, a sales clerk must accept your check for payment. </a:t>
            </a:r>
            <a:endParaRPr lang="en-US" dirty="0"/>
          </a:p>
        </p:txBody>
      </p:sp>
      <p:sp>
        <p:nvSpPr>
          <p:cNvPr id="3" name="Content Placeholder 2"/>
          <p:cNvSpPr>
            <a:spLocks noGrp="1"/>
          </p:cNvSpPr>
          <p:nvPr>
            <p:ph sz="quarter" idx="1"/>
          </p:nvPr>
        </p:nvSpPr>
        <p:spPr/>
        <p:txBody>
          <a:bodyPr>
            <a:normAutofit/>
          </a:bodyPr>
          <a:lstStyle/>
          <a:p>
            <a:pPr marL="0" indent="0" algn="ctr">
              <a:buNone/>
            </a:pPr>
            <a:r>
              <a:rPr lang="en-US" sz="4400" dirty="0" smtClean="0"/>
              <a:t>False</a:t>
            </a:r>
            <a:endParaRPr lang="en-US" sz="4400" dirty="0"/>
          </a:p>
        </p:txBody>
      </p:sp>
    </p:spTree>
    <p:extLst>
      <p:ext uri="{BB962C8B-B14F-4D97-AF65-F5344CB8AC3E}">
        <p14:creationId xmlns:p14="http://schemas.microsoft.com/office/powerpoint/2010/main" val="3868354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534400" cy="758952"/>
          </a:xfrm>
        </p:spPr>
        <p:txBody>
          <a:bodyPr>
            <a:noAutofit/>
          </a:bodyPr>
          <a:lstStyle/>
          <a:p>
            <a:r>
              <a:rPr lang="en-US" sz="2000" dirty="0"/>
              <a:t>If you write the wrong payee name while writing a check, it’s OK to neatly cross out the wrong information and add the correct name in your own handwriting. </a:t>
            </a:r>
            <a:endParaRPr lang="en-US" sz="2000" dirty="0"/>
          </a:p>
        </p:txBody>
      </p:sp>
      <p:sp>
        <p:nvSpPr>
          <p:cNvPr id="3" name="Content Placeholder 2"/>
          <p:cNvSpPr>
            <a:spLocks noGrp="1"/>
          </p:cNvSpPr>
          <p:nvPr>
            <p:ph sz="quarter" idx="1"/>
          </p:nvPr>
        </p:nvSpPr>
        <p:spPr/>
        <p:txBody>
          <a:bodyPr/>
          <a:lstStyle/>
          <a:p>
            <a:endParaRPr lang="en-US" dirty="0" smtClean="0"/>
          </a:p>
          <a:p>
            <a:endParaRPr lang="en-US" dirty="0"/>
          </a:p>
          <a:p>
            <a:endParaRPr lang="en-US" dirty="0" smtClean="0"/>
          </a:p>
          <a:p>
            <a:pPr marL="0" indent="0" algn="ctr">
              <a:buNone/>
            </a:pPr>
            <a:r>
              <a:rPr lang="en-US" sz="6000" dirty="0" smtClean="0"/>
              <a:t>True or False</a:t>
            </a:r>
            <a:endParaRPr lang="en-US" sz="6000" dirty="0"/>
          </a:p>
        </p:txBody>
      </p:sp>
    </p:spTree>
    <p:extLst>
      <p:ext uri="{BB962C8B-B14F-4D97-AF65-F5344CB8AC3E}">
        <p14:creationId xmlns:p14="http://schemas.microsoft.com/office/powerpoint/2010/main" val="329153494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534400" cy="758952"/>
          </a:xfrm>
        </p:spPr>
        <p:txBody>
          <a:bodyPr>
            <a:noAutofit/>
          </a:bodyPr>
          <a:lstStyle/>
          <a:p>
            <a:r>
              <a:rPr lang="en-US" sz="2000" dirty="0"/>
              <a:t>If you write the wrong payee name while writing a check, it’s OK to neatly cross out the wrong information and add the correct name in your own handwriting. </a:t>
            </a:r>
            <a:endParaRPr lang="en-US" sz="2000" dirty="0"/>
          </a:p>
        </p:txBody>
      </p:sp>
      <p:sp>
        <p:nvSpPr>
          <p:cNvPr id="3" name="Content Placeholder 2"/>
          <p:cNvSpPr>
            <a:spLocks noGrp="1"/>
          </p:cNvSpPr>
          <p:nvPr>
            <p:ph sz="quarter" idx="1"/>
          </p:nvPr>
        </p:nvSpPr>
        <p:spPr/>
        <p:txBody>
          <a:bodyPr>
            <a:normAutofit fontScale="70000" lnSpcReduction="20000"/>
          </a:bodyPr>
          <a:lstStyle/>
          <a:p>
            <a:endParaRPr lang="en-US" dirty="0" smtClean="0"/>
          </a:p>
          <a:p>
            <a:endParaRPr lang="en-US" dirty="0"/>
          </a:p>
          <a:p>
            <a:endParaRPr lang="en-US" dirty="0" smtClean="0"/>
          </a:p>
          <a:p>
            <a:pPr marL="0" indent="0" algn="ctr">
              <a:buNone/>
            </a:pPr>
            <a:r>
              <a:rPr lang="en-US" sz="6000" dirty="0" smtClean="0"/>
              <a:t>False</a:t>
            </a:r>
          </a:p>
          <a:p>
            <a:pPr marL="0" indent="0" algn="ctr">
              <a:buNone/>
            </a:pPr>
            <a:r>
              <a:rPr lang="en-US" sz="6000" dirty="0">
                <a:solidFill>
                  <a:schemeClr val="accent1">
                    <a:lumMod val="75000"/>
                  </a:schemeClr>
                </a:solidFill>
              </a:rPr>
              <a:t>The bank may question the validity of the check if the payee name has been changed. In this case it is best to void the check and fill out a different check for payment. </a:t>
            </a:r>
            <a:endParaRPr lang="en-US" sz="6000" dirty="0">
              <a:solidFill>
                <a:schemeClr val="accent1">
                  <a:lumMod val="75000"/>
                </a:schemeClr>
              </a:solidFill>
            </a:endParaRPr>
          </a:p>
        </p:txBody>
      </p:sp>
    </p:spTree>
    <p:extLst>
      <p:ext uri="{BB962C8B-B14F-4D97-AF65-F5344CB8AC3E}">
        <p14:creationId xmlns:p14="http://schemas.microsoft.com/office/powerpoint/2010/main" val="109845101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534400" cy="758952"/>
          </a:xfrm>
        </p:spPr>
        <p:txBody>
          <a:bodyPr>
            <a:noAutofit/>
          </a:bodyPr>
          <a:lstStyle/>
          <a:p>
            <a:r>
              <a:rPr lang="en-US" sz="2000" dirty="0"/>
              <a:t>When you use a debit card, you give your bank permission to immediately remove money from your bank account. </a:t>
            </a:r>
            <a:endParaRPr lang="en-US" sz="2000" dirty="0"/>
          </a:p>
        </p:txBody>
      </p:sp>
      <p:sp>
        <p:nvSpPr>
          <p:cNvPr id="3" name="Content Placeholder 2"/>
          <p:cNvSpPr>
            <a:spLocks noGrp="1"/>
          </p:cNvSpPr>
          <p:nvPr>
            <p:ph sz="quarter" idx="1"/>
          </p:nvPr>
        </p:nvSpPr>
        <p:spPr/>
        <p:txBody>
          <a:bodyPr/>
          <a:lstStyle/>
          <a:p>
            <a:endParaRPr lang="en-US" dirty="0" smtClean="0"/>
          </a:p>
          <a:p>
            <a:endParaRPr lang="en-US" dirty="0"/>
          </a:p>
          <a:p>
            <a:endParaRPr lang="en-US" dirty="0" smtClean="0"/>
          </a:p>
          <a:p>
            <a:pPr marL="0" indent="0" algn="ctr">
              <a:buNone/>
            </a:pPr>
            <a:r>
              <a:rPr lang="en-US" sz="6000" dirty="0" smtClean="0"/>
              <a:t>True or False</a:t>
            </a:r>
            <a:endParaRPr lang="en-US" sz="6000" dirty="0"/>
          </a:p>
        </p:txBody>
      </p:sp>
    </p:spTree>
    <p:extLst>
      <p:ext uri="{BB962C8B-B14F-4D97-AF65-F5344CB8AC3E}">
        <p14:creationId xmlns:p14="http://schemas.microsoft.com/office/powerpoint/2010/main" val="350682133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534400" cy="758952"/>
          </a:xfrm>
        </p:spPr>
        <p:txBody>
          <a:bodyPr>
            <a:noAutofit/>
          </a:bodyPr>
          <a:lstStyle/>
          <a:p>
            <a:r>
              <a:rPr lang="en-US" sz="2000" dirty="0"/>
              <a:t>When you use a debit card, you give your bank permission to immediately remove money from your bank account. </a:t>
            </a:r>
            <a:endParaRPr lang="en-US" sz="2000" dirty="0"/>
          </a:p>
        </p:txBody>
      </p:sp>
      <p:sp>
        <p:nvSpPr>
          <p:cNvPr id="3" name="Content Placeholder 2"/>
          <p:cNvSpPr>
            <a:spLocks noGrp="1"/>
          </p:cNvSpPr>
          <p:nvPr>
            <p:ph sz="quarter" idx="1"/>
          </p:nvPr>
        </p:nvSpPr>
        <p:spPr/>
        <p:txBody>
          <a:bodyPr/>
          <a:lstStyle/>
          <a:p>
            <a:endParaRPr lang="en-US" dirty="0" smtClean="0"/>
          </a:p>
          <a:p>
            <a:endParaRPr lang="en-US" dirty="0"/>
          </a:p>
          <a:p>
            <a:endParaRPr lang="en-US" dirty="0" smtClean="0"/>
          </a:p>
          <a:p>
            <a:pPr marL="0" indent="0" algn="ctr">
              <a:buNone/>
            </a:pPr>
            <a:r>
              <a:rPr lang="en-US" sz="6000" dirty="0" smtClean="0"/>
              <a:t>True</a:t>
            </a:r>
            <a:endParaRPr lang="en-US" sz="6000" dirty="0"/>
          </a:p>
        </p:txBody>
      </p:sp>
    </p:spTree>
    <p:extLst>
      <p:ext uri="{BB962C8B-B14F-4D97-AF65-F5344CB8AC3E}">
        <p14:creationId xmlns:p14="http://schemas.microsoft.com/office/powerpoint/2010/main" val="2781743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534400" cy="758952"/>
          </a:xfrm>
        </p:spPr>
        <p:txBody>
          <a:bodyPr>
            <a:noAutofit/>
          </a:bodyPr>
          <a:lstStyle/>
          <a:p>
            <a:r>
              <a:rPr lang="en-US" sz="2000" dirty="0"/>
              <a:t>You can replace a lost unused gift card by requesting a replacement card from the same business. </a:t>
            </a:r>
            <a:endParaRPr lang="en-US" sz="2000" dirty="0"/>
          </a:p>
        </p:txBody>
      </p:sp>
      <p:sp>
        <p:nvSpPr>
          <p:cNvPr id="3" name="Content Placeholder 2"/>
          <p:cNvSpPr>
            <a:spLocks noGrp="1"/>
          </p:cNvSpPr>
          <p:nvPr>
            <p:ph sz="quarter" idx="1"/>
          </p:nvPr>
        </p:nvSpPr>
        <p:spPr/>
        <p:txBody>
          <a:bodyPr/>
          <a:lstStyle/>
          <a:p>
            <a:endParaRPr lang="en-US" dirty="0" smtClean="0"/>
          </a:p>
          <a:p>
            <a:endParaRPr lang="en-US" dirty="0"/>
          </a:p>
          <a:p>
            <a:endParaRPr lang="en-US" dirty="0" smtClean="0"/>
          </a:p>
          <a:p>
            <a:pPr marL="0" indent="0" algn="ctr">
              <a:buNone/>
            </a:pPr>
            <a:r>
              <a:rPr lang="en-US" sz="6000" dirty="0" smtClean="0"/>
              <a:t>True or False</a:t>
            </a:r>
            <a:endParaRPr lang="en-US" sz="6000" dirty="0"/>
          </a:p>
        </p:txBody>
      </p:sp>
    </p:spTree>
    <p:extLst>
      <p:ext uri="{BB962C8B-B14F-4D97-AF65-F5344CB8AC3E}">
        <p14:creationId xmlns:p14="http://schemas.microsoft.com/office/powerpoint/2010/main" val="44071744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534400" cy="758952"/>
          </a:xfrm>
        </p:spPr>
        <p:txBody>
          <a:bodyPr>
            <a:noAutofit/>
          </a:bodyPr>
          <a:lstStyle/>
          <a:p>
            <a:r>
              <a:rPr lang="en-US" sz="2000" dirty="0"/>
              <a:t>You can replace a lost unused gift card by requesting a replacement card from the same business. </a:t>
            </a:r>
            <a:endParaRPr lang="en-US" sz="2000" dirty="0"/>
          </a:p>
        </p:txBody>
      </p:sp>
      <p:sp>
        <p:nvSpPr>
          <p:cNvPr id="3" name="Content Placeholder 2"/>
          <p:cNvSpPr>
            <a:spLocks noGrp="1"/>
          </p:cNvSpPr>
          <p:nvPr>
            <p:ph sz="quarter" idx="1"/>
          </p:nvPr>
        </p:nvSpPr>
        <p:spPr/>
        <p:txBody>
          <a:bodyPr/>
          <a:lstStyle/>
          <a:p>
            <a:endParaRPr lang="en-US" dirty="0" smtClean="0"/>
          </a:p>
          <a:p>
            <a:endParaRPr lang="en-US" dirty="0"/>
          </a:p>
          <a:p>
            <a:endParaRPr lang="en-US" dirty="0" smtClean="0"/>
          </a:p>
          <a:p>
            <a:pPr marL="0" indent="0" algn="ctr">
              <a:buNone/>
            </a:pPr>
            <a:r>
              <a:rPr lang="en-US" sz="6000" dirty="0" smtClean="0"/>
              <a:t>False</a:t>
            </a:r>
            <a:endParaRPr lang="en-US" sz="6000" dirty="0"/>
          </a:p>
        </p:txBody>
      </p:sp>
    </p:spTree>
    <p:extLst>
      <p:ext uri="{BB962C8B-B14F-4D97-AF65-F5344CB8AC3E}">
        <p14:creationId xmlns:p14="http://schemas.microsoft.com/office/powerpoint/2010/main" val="2277273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534400" cy="758952"/>
          </a:xfrm>
        </p:spPr>
        <p:txBody>
          <a:bodyPr>
            <a:noAutofit/>
          </a:bodyPr>
          <a:lstStyle/>
          <a:p>
            <a:r>
              <a:rPr lang="en-US" sz="2000" dirty="0"/>
              <a:t>Credit unions and banks provide the same types of financial services. </a:t>
            </a:r>
            <a:endParaRPr lang="en-US" sz="2000" dirty="0"/>
          </a:p>
        </p:txBody>
      </p:sp>
      <p:sp>
        <p:nvSpPr>
          <p:cNvPr id="3" name="Content Placeholder 2"/>
          <p:cNvSpPr>
            <a:spLocks noGrp="1"/>
          </p:cNvSpPr>
          <p:nvPr>
            <p:ph sz="quarter" idx="1"/>
          </p:nvPr>
        </p:nvSpPr>
        <p:spPr/>
        <p:txBody>
          <a:bodyPr/>
          <a:lstStyle/>
          <a:p>
            <a:endParaRPr lang="en-US" dirty="0" smtClean="0"/>
          </a:p>
          <a:p>
            <a:endParaRPr lang="en-US" dirty="0"/>
          </a:p>
          <a:p>
            <a:endParaRPr lang="en-US" dirty="0" smtClean="0"/>
          </a:p>
          <a:p>
            <a:pPr marL="0" indent="0" algn="ctr">
              <a:buNone/>
            </a:pPr>
            <a:r>
              <a:rPr lang="en-US" sz="6000" dirty="0" smtClean="0"/>
              <a:t>True or False</a:t>
            </a:r>
            <a:endParaRPr lang="en-US" sz="6000" dirty="0"/>
          </a:p>
        </p:txBody>
      </p:sp>
    </p:spTree>
    <p:extLst>
      <p:ext uri="{BB962C8B-B14F-4D97-AF65-F5344CB8AC3E}">
        <p14:creationId xmlns:p14="http://schemas.microsoft.com/office/powerpoint/2010/main" val="226929138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534400" cy="758952"/>
          </a:xfrm>
        </p:spPr>
        <p:txBody>
          <a:bodyPr>
            <a:noAutofit/>
          </a:bodyPr>
          <a:lstStyle/>
          <a:p>
            <a:r>
              <a:rPr lang="en-US" sz="2000" dirty="0"/>
              <a:t>Credit unions and banks provide the same types of financial services. </a:t>
            </a:r>
            <a:endParaRPr lang="en-US" sz="2000" dirty="0"/>
          </a:p>
        </p:txBody>
      </p:sp>
      <p:sp>
        <p:nvSpPr>
          <p:cNvPr id="3" name="Content Placeholder 2"/>
          <p:cNvSpPr>
            <a:spLocks noGrp="1"/>
          </p:cNvSpPr>
          <p:nvPr>
            <p:ph sz="quarter" idx="1"/>
          </p:nvPr>
        </p:nvSpPr>
        <p:spPr/>
        <p:txBody>
          <a:bodyPr/>
          <a:lstStyle/>
          <a:p>
            <a:endParaRPr lang="en-US" dirty="0" smtClean="0"/>
          </a:p>
          <a:p>
            <a:endParaRPr lang="en-US" dirty="0"/>
          </a:p>
          <a:p>
            <a:endParaRPr lang="en-US" dirty="0" smtClean="0"/>
          </a:p>
          <a:p>
            <a:pPr marL="0" indent="0" algn="ctr">
              <a:buNone/>
            </a:pPr>
            <a:r>
              <a:rPr lang="en-US" sz="6000" dirty="0" smtClean="0"/>
              <a:t>True</a:t>
            </a:r>
            <a:endParaRPr lang="en-US" sz="6000" dirty="0"/>
          </a:p>
        </p:txBody>
      </p:sp>
    </p:spTree>
    <p:extLst>
      <p:ext uri="{BB962C8B-B14F-4D97-AF65-F5344CB8AC3E}">
        <p14:creationId xmlns:p14="http://schemas.microsoft.com/office/powerpoint/2010/main" val="3587808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one benefit to using a checking account that is not a benefit of using a savings account? </a:t>
            </a:r>
            <a:endParaRPr lang="en-US" dirty="0"/>
          </a:p>
        </p:txBody>
      </p:sp>
      <p:sp>
        <p:nvSpPr>
          <p:cNvPr id="3" name="Content Placeholder 2"/>
          <p:cNvSpPr>
            <a:spLocks noGrp="1"/>
          </p:cNvSpPr>
          <p:nvPr>
            <p:ph sz="quarter" idx="1"/>
          </p:nvPr>
        </p:nvSpPr>
        <p:spPr/>
        <p:txBody>
          <a:bodyPr/>
          <a:lstStyle/>
          <a:p>
            <a:endParaRPr lang="en-US" dirty="0"/>
          </a:p>
          <a:p>
            <a:r>
              <a:rPr lang="en-US" dirty="0"/>
              <a:t>a. interest earned </a:t>
            </a:r>
          </a:p>
          <a:p>
            <a:endParaRPr lang="en-US" dirty="0"/>
          </a:p>
          <a:p>
            <a:r>
              <a:rPr lang="en-US" dirty="0"/>
              <a:t>b. insured deposits </a:t>
            </a:r>
          </a:p>
          <a:p>
            <a:endParaRPr lang="en-US" dirty="0"/>
          </a:p>
          <a:p>
            <a:r>
              <a:rPr lang="en-US" dirty="0"/>
              <a:t>c. electronic deposits and withdrawals </a:t>
            </a:r>
          </a:p>
          <a:p>
            <a:endParaRPr lang="en-US" dirty="0"/>
          </a:p>
          <a:p>
            <a:r>
              <a:rPr lang="en-US" dirty="0"/>
              <a:t>d. proof of payment </a:t>
            </a:r>
          </a:p>
          <a:p>
            <a:endParaRPr lang="en-US" dirty="0"/>
          </a:p>
        </p:txBody>
      </p:sp>
    </p:spTree>
    <p:extLst>
      <p:ext uri="{BB962C8B-B14F-4D97-AF65-F5344CB8AC3E}">
        <p14:creationId xmlns:p14="http://schemas.microsoft.com/office/powerpoint/2010/main" val="199265788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219200"/>
            <a:ext cx="8534400" cy="758952"/>
          </a:xfrm>
        </p:spPr>
        <p:txBody>
          <a:bodyPr>
            <a:noAutofit/>
          </a:bodyPr>
          <a:lstStyle/>
          <a:p>
            <a:r>
              <a:rPr lang="en-US" sz="2000" dirty="0"/>
              <a:t>The teddy bear was named for Theodore Roosevelt. When presented with a koala from Australia, Roosevelt, whose fondness for animals was well known, so praised the creature that a copy of it was made for children. Called the “teddy bear” in the President's honor, the toy soon caught on and became a standard item on every child's shelf.</a:t>
            </a:r>
          </a:p>
        </p:txBody>
      </p:sp>
      <p:sp>
        <p:nvSpPr>
          <p:cNvPr id="3" name="Content Placeholder 2"/>
          <p:cNvSpPr>
            <a:spLocks noGrp="1"/>
          </p:cNvSpPr>
          <p:nvPr>
            <p:ph sz="quarter" idx="1"/>
          </p:nvPr>
        </p:nvSpPr>
        <p:spPr/>
        <p:txBody>
          <a:bodyPr/>
          <a:lstStyle/>
          <a:p>
            <a:endParaRPr lang="en-US" dirty="0" smtClean="0"/>
          </a:p>
          <a:p>
            <a:endParaRPr lang="en-US" dirty="0"/>
          </a:p>
          <a:p>
            <a:endParaRPr lang="en-US" dirty="0" smtClean="0"/>
          </a:p>
          <a:p>
            <a:pPr marL="0" indent="0" algn="ctr">
              <a:buNone/>
            </a:pPr>
            <a:r>
              <a:rPr lang="en-US" sz="6000" dirty="0" smtClean="0"/>
              <a:t>True or False</a:t>
            </a:r>
            <a:endParaRPr lang="en-US" sz="6000" dirty="0"/>
          </a:p>
        </p:txBody>
      </p:sp>
    </p:spTree>
    <p:extLst>
      <p:ext uri="{BB962C8B-B14F-4D97-AF65-F5344CB8AC3E}">
        <p14:creationId xmlns:p14="http://schemas.microsoft.com/office/powerpoint/2010/main" val="111217780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219200"/>
            <a:ext cx="8534400" cy="758952"/>
          </a:xfrm>
        </p:spPr>
        <p:txBody>
          <a:bodyPr>
            <a:noAutofit/>
          </a:bodyPr>
          <a:lstStyle/>
          <a:p>
            <a:r>
              <a:rPr lang="en-US" sz="2000" dirty="0"/>
              <a:t>The teddy bear was named for Theodore Roosevelt. When presented with a koala from Australia, Roosevelt, whose fondness for animals was well known, so praised the creature that a copy of it was made for children. Called the “teddy bear” in the President's honor, the toy soon caught on and became a standard item on every child's shelf.</a:t>
            </a:r>
          </a:p>
        </p:txBody>
      </p:sp>
      <p:sp>
        <p:nvSpPr>
          <p:cNvPr id="3" name="Content Placeholder 2"/>
          <p:cNvSpPr>
            <a:spLocks noGrp="1"/>
          </p:cNvSpPr>
          <p:nvPr>
            <p:ph sz="quarter" idx="1"/>
          </p:nvPr>
        </p:nvSpPr>
        <p:spPr/>
        <p:txBody>
          <a:bodyPr/>
          <a:lstStyle/>
          <a:p>
            <a:endParaRPr lang="en-US" dirty="0" smtClean="0"/>
          </a:p>
          <a:p>
            <a:endParaRPr lang="en-US" dirty="0"/>
          </a:p>
          <a:p>
            <a:endParaRPr lang="en-US" dirty="0" smtClean="0"/>
          </a:p>
          <a:p>
            <a:pPr marL="0" indent="0" algn="ctr">
              <a:buNone/>
            </a:pPr>
            <a:r>
              <a:rPr lang="en-US" sz="6000" smtClean="0"/>
              <a:t>True</a:t>
            </a:r>
            <a:endParaRPr lang="en-US" sz="6000" dirty="0"/>
          </a:p>
        </p:txBody>
      </p:sp>
    </p:spTree>
    <p:extLst>
      <p:ext uri="{BB962C8B-B14F-4D97-AF65-F5344CB8AC3E}">
        <p14:creationId xmlns:p14="http://schemas.microsoft.com/office/powerpoint/2010/main" val="16183558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one benefit to using a checking account that is not a benefit of using a savings account? </a:t>
            </a:r>
            <a:endParaRPr lang="en-US" dirty="0"/>
          </a:p>
        </p:txBody>
      </p:sp>
      <p:sp>
        <p:nvSpPr>
          <p:cNvPr id="3" name="Content Placeholder 2"/>
          <p:cNvSpPr>
            <a:spLocks noGrp="1"/>
          </p:cNvSpPr>
          <p:nvPr>
            <p:ph sz="quarter" idx="1"/>
          </p:nvPr>
        </p:nvSpPr>
        <p:spPr/>
        <p:txBody>
          <a:bodyPr/>
          <a:lstStyle/>
          <a:p>
            <a:endParaRPr lang="en-US" dirty="0"/>
          </a:p>
          <a:p>
            <a:endParaRPr lang="en-US" dirty="0"/>
          </a:p>
          <a:p>
            <a:r>
              <a:rPr lang="en-US" dirty="0"/>
              <a:t>d. proof of payment </a:t>
            </a:r>
          </a:p>
          <a:p>
            <a:endParaRPr lang="en-US" dirty="0"/>
          </a:p>
        </p:txBody>
      </p:sp>
    </p:spTree>
    <p:extLst>
      <p:ext uri="{BB962C8B-B14F-4D97-AF65-F5344CB8AC3E}">
        <p14:creationId xmlns:p14="http://schemas.microsoft.com/office/powerpoint/2010/main" val="1914048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80">
                                          <p:stCondLst>
                                            <p:cond delay="0"/>
                                          </p:stCondLst>
                                        </p:cTn>
                                        <p:tgtEl>
                                          <p:spTgt spid="3">
                                            <p:txEl>
                                              <p:pRg st="2" end="2"/>
                                            </p:txEl>
                                          </p:spTgt>
                                        </p:tgtEl>
                                      </p:cBhvr>
                                    </p:animEffect>
                                    <p:anim calcmode="lin" valueType="num">
                                      <p:cBhvr>
                                        <p:cTn id="8"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2" end="2"/>
                                            </p:txEl>
                                          </p:spTgt>
                                        </p:tgtEl>
                                      </p:cBhvr>
                                      <p:to x="100000" y="60000"/>
                                    </p:animScale>
                                    <p:animScale>
                                      <p:cBhvr>
                                        <p:cTn id="14" dur="166" decel="50000">
                                          <p:stCondLst>
                                            <p:cond delay="676"/>
                                          </p:stCondLst>
                                        </p:cTn>
                                        <p:tgtEl>
                                          <p:spTgt spid="3">
                                            <p:txEl>
                                              <p:pRg st="2" end="2"/>
                                            </p:txEl>
                                          </p:spTgt>
                                        </p:tgtEl>
                                      </p:cBhvr>
                                      <p:to x="100000" y="100000"/>
                                    </p:animScale>
                                    <p:animScale>
                                      <p:cBhvr>
                                        <p:cTn id="15" dur="26">
                                          <p:stCondLst>
                                            <p:cond delay="1312"/>
                                          </p:stCondLst>
                                        </p:cTn>
                                        <p:tgtEl>
                                          <p:spTgt spid="3">
                                            <p:txEl>
                                              <p:pRg st="2" end="2"/>
                                            </p:txEl>
                                          </p:spTgt>
                                        </p:tgtEl>
                                      </p:cBhvr>
                                      <p:to x="100000" y="80000"/>
                                    </p:animScale>
                                    <p:animScale>
                                      <p:cBhvr>
                                        <p:cTn id="16" dur="166" decel="50000">
                                          <p:stCondLst>
                                            <p:cond delay="1338"/>
                                          </p:stCondLst>
                                        </p:cTn>
                                        <p:tgtEl>
                                          <p:spTgt spid="3">
                                            <p:txEl>
                                              <p:pRg st="2" end="2"/>
                                            </p:txEl>
                                          </p:spTgt>
                                        </p:tgtEl>
                                      </p:cBhvr>
                                      <p:to x="100000" y="100000"/>
                                    </p:animScale>
                                    <p:animScale>
                                      <p:cBhvr>
                                        <p:cTn id="17" dur="26">
                                          <p:stCondLst>
                                            <p:cond delay="1642"/>
                                          </p:stCondLst>
                                        </p:cTn>
                                        <p:tgtEl>
                                          <p:spTgt spid="3">
                                            <p:txEl>
                                              <p:pRg st="2" end="2"/>
                                            </p:txEl>
                                          </p:spTgt>
                                        </p:tgtEl>
                                      </p:cBhvr>
                                      <p:to x="100000" y="90000"/>
                                    </p:animScale>
                                    <p:animScale>
                                      <p:cBhvr>
                                        <p:cTn id="18" dur="166" decel="50000">
                                          <p:stCondLst>
                                            <p:cond delay="1668"/>
                                          </p:stCondLst>
                                        </p:cTn>
                                        <p:tgtEl>
                                          <p:spTgt spid="3">
                                            <p:txEl>
                                              <p:pRg st="2" end="2"/>
                                            </p:txEl>
                                          </p:spTgt>
                                        </p:tgtEl>
                                      </p:cBhvr>
                                      <p:to x="100000" y="100000"/>
                                    </p:animScale>
                                    <p:animScale>
                                      <p:cBhvr>
                                        <p:cTn id="19" dur="26">
                                          <p:stCondLst>
                                            <p:cond delay="1808"/>
                                          </p:stCondLst>
                                        </p:cTn>
                                        <p:tgtEl>
                                          <p:spTgt spid="3">
                                            <p:txEl>
                                              <p:pRg st="2" end="2"/>
                                            </p:txEl>
                                          </p:spTgt>
                                        </p:tgtEl>
                                      </p:cBhvr>
                                      <p:to x="100000" y="95000"/>
                                    </p:animScale>
                                    <p:animScale>
                                      <p:cBhvr>
                                        <p:cTn id="20"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After you write and sign your check, who can legally cash the check? </a:t>
            </a:r>
            <a:endParaRPr lang="en-US" dirty="0"/>
          </a:p>
        </p:txBody>
      </p:sp>
      <p:sp>
        <p:nvSpPr>
          <p:cNvPr id="3" name="Content Placeholder 2"/>
          <p:cNvSpPr>
            <a:spLocks noGrp="1"/>
          </p:cNvSpPr>
          <p:nvPr>
            <p:ph sz="quarter" idx="1"/>
          </p:nvPr>
        </p:nvSpPr>
        <p:spPr/>
        <p:txBody>
          <a:bodyPr/>
          <a:lstStyle/>
          <a:p>
            <a:endParaRPr lang="en-US" dirty="0"/>
          </a:p>
          <a:p>
            <a:r>
              <a:rPr lang="en-US" dirty="0"/>
              <a:t>a. you and the payee </a:t>
            </a:r>
          </a:p>
          <a:p>
            <a:endParaRPr lang="en-US" dirty="0"/>
          </a:p>
          <a:p>
            <a:r>
              <a:rPr lang="en-US" dirty="0"/>
              <a:t>b. the bank or credit union and the payee </a:t>
            </a:r>
          </a:p>
          <a:p>
            <a:endParaRPr lang="en-US" dirty="0"/>
          </a:p>
          <a:p>
            <a:r>
              <a:rPr lang="en-US" dirty="0"/>
              <a:t>c. any family member of the payee </a:t>
            </a:r>
          </a:p>
          <a:p>
            <a:endParaRPr lang="en-US" dirty="0"/>
          </a:p>
          <a:p>
            <a:r>
              <a:rPr lang="en-US" dirty="0"/>
              <a:t>d. only the payee </a:t>
            </a:r>
          </a:p>
          <a:p>
            <a:endParaRPr lang="en-US" dirty="0"/>
          </a:p>
        </p:txBody>
      </p:sp>
    </p:spTree>
    <p:extLst>
      <p:ext uri="{BB962C8B-B14F-4D97-AF65-F5344CB8AC3E}">
        <p14:creationId xmlns:p14="http://schemas.microsoft.com/office/powerpoint/2010/main" val="39001216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After you write and sign your check, who can legally cash the check? </a:t>
            </a:r>
            <a:endParaRPr lang="en-US" dirty="0"/>
          </a:p>
        </p:txBody>
      </p:sp>
      <p:sp>
        <p:nvSpPr>
          <p:cNvPr id="3" name="Content Placeholder 2"/>
          <p:cNvSpPr>
            <a:spLocks noGrp="1"/>
          </p:cNvSpPr>
          <p:nvPr>
            <p:ph sz="quarter" idx="1"/>
          </p:nvPr>
        </p:nvSpPr>
        <p:spPr/>
        <p:txBody>
          <a:bodyPr/>
          <a:lstStyle/>
          <a:p>
            <a:endParaRPr lang="en-US" dirty="0"/>
          </a:p>
          <a:p>
            <a:endParaRPr lang="en-US" dirty="0"/>
          </a:p>
          <a:p>
            <a:r>
              <a:rPr lang="en-US" dirty="0"/>
              <a:t>d. only the payee </a:t>
            </a:r>
          </a:p>
          <a:p>
            <a:endParaRPr lang="en-US" dirty="0"/>
          </a:p>
        </p:txBody>
      </p:sp>
    </p:spTree>
    <p:extLst>
      <p:ext uri="{BB962C8B-B14F-4D97-AF65-F5344CB8AC3E}">
        <p14:creationId xmlns:p14="http://schemas.microsoft.com/office/powerpoint/2010/main" val="3186753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Who is responsible for confirming your bank account balance? </a:t>
            </a:r>
            <a:endParaRPr lang="en-US" dirty="0"/>
          </a:p>
        </p:txBody>
      </p:sp>
      <p:sp>
        <p:nvSpPr>
          <p:cNvPr id="3" name="Content Placeholder 2"/>
          <p:cNvSpPr>
            <a:spLocks noGrp="1"/>
          </p:cNvSpPr>
          <p:nvPr>
            <p:ph sz="quarter" idx="1"/>
          </p:nvPr>
        </p:nvSpPr>
        <p:spPr/>
        <p:txBody>
          <a:bodyPr/>
          <a:lstStyle/>
          <a:p>
            <a:endParaRPr lang="en-US" dirty="0"/>
          </a:p>
          <a:p>
            <a:r>
              <a:rPr lang="en-US" dirty="0"/>
              <a:t>a. the stores where you made the purchases from the account </a:t>
            </a:r>
          </a:p>
          <a:p>
            <a:endParaRPr lang="en-US" dirty="0"/>
          </a:p>
          <a:p>
            <a:r>
              <a:rPr lang="en-US" dirty="0"/>
              <a:t>b. your bank or credit union </a:t>
            </a:r>
          </a:p>
          <a:p>
            <a:endParaRPr lang="en-US" dirty="0"/>
          </a:p>
          <a:p>
            <a:r>
              <a:rPr lang="en-US" dirty="0"/>
              <a:t>c. you </a:t>
            </a:r>
          </a:p>
          <a:p>
            <a:endParaRPr lang="en-US" dirty="0"/>
          </a:p>
          <a:p>
            <a:r>
              <a:rPr lang="en-US" dirty="0"/>
              <a:t>d. the debit card company </a:t>
            </a:r>
          </a:p>
          <a:p>
            <a:endParaRPr lang="en-US" dirty="0"/>
          </a:p>
        </p:txBody>
      </p:sp>
    </p:spTree>
    <p:extLst>
      <p:ext uri="{BB962C8B-B14F-4D97-AF65-F5344CB8AC3E}">
        <p14:creationId xmlns:p14="http://schemas.microsoft.com/office/powerpoint/2010/main" val="23125405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Who is responsible for confirming your bank account balance? </a:t>
            </a:r>
            <a:endParaRPr lang="en-US" dirty="0"/>
          </a:p>
        </p:txBody>
      </p:sp>
      <p:sp>
        <p:nvSpPr>
          <p:cNvPr id="3" name="Content Placeholder 2"/>
          <p:cNvSpPr>
            <a:spLocks noGrp="1"/>
          </p:cNvSpPr>
          <p:nvPr>
            <p:ph sz="quarter" idx="1"/>
          </p:nvPr>
        </p:nvSpPr>
        <p:spPr/>
        <p:txBody>
          <a:bodyPr/>
          <a:lstStyle/>
          <a:p>
            <a:endParaRPr lang="en-US" dirty="0"/>
          </a:p>
          <a:p>
            <a:endParaRPr lang="en-US" dirty="0"/>
          </a:p>
          <a:p>
            <a:r>
              <a:rPr lang="en-US" dirty="0"/>
              <a:t>c. you </a:t>
            </a:r>
          </a:p>
          <a:p>
            <a:endParaRPr lang="en-US" dirty="0"/>
          </a:p>
          <a:p>
            <a:endParaRPr lang="en-US" dirty="0"/>
          </a:p>
        </p:txBody>
      </p:sp>
    </p:spTree>
    <p:extLst>
      <p:ext uri="{BB962C8B-B14F-4D97-AF65-F5344CB8AC3E}">
        <p14:creationId xmlns:p14="http://schemas.microsoft.com/office/powerpoint/2010/main" val="342993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2000"/>
                                        <p:tgtEl>
                                          <p:spTgt spid="3">
                                            <p:txEl>
                                              <p:pRg st="2" end="2"/>
                                            </p:txEl>
                                          </p:spTgt>
                                        </p:tgtEl>
                                      </p:cBhvr>
                                    </p:animEffect>
                                    <p:anim calcmode="lin" valueType="num">
                                      <p:cBhvr>
                                        <p:cTn id="8" dur="2000" fill="hold"/>
                                        <p:tgtEl>
                                          <p:spTgt spid="3">
                                            <p:txEl>
                                              <p:pRg st="2" end="2"/>
                                            </p:txEl>
                                          </p:spTgt>
                                        </p:tgtEl>
                                        <p:attrNameLst>
                                          <p:attrName>style.rotation</p:attrName>
                                        </p:attrNameLst>
                                      </p:cBhvr>
                                      <p:tavLst>
                                        <p:tav tm="0">
                                          <p:val>
                                            <p:fltVal val="720"/>
                                          </p:val>
                                        </p:tav>
                                        <p:tav tm="100000">
                                          <p:val>
                                            <p:fltVal val="0"/>
                                          </p:val>
                                        </p:tav>
                                      </p:tavLst>
                                    </p:anim>
                                    <p:anim calcmode="lin" valueType="num">
                                      <p:cBhvr>
                                        <p:cTn id="9" dur="2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0" dur="2000" fill="hold"/>
                                        <p:tgtEl>
                                          <p:spTgt spid="3">
                                            <p:txEl>
                                              <p:pRg st="2" end="2"/>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34</TotalTime>
  <Words>1900</Words>
  <Application>Microsoft Office PowerPoint</Application>
  <PresentationFormat>On-screen Show (4:3)</PresentationFormat>
  <Paragraphs>237</Paragraphs>
  <Slides>41</Slides>
  <Notes>0</Notes>
  <HiddenSlides>0</HiddenSlides>
  <MMClips>2</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Civic</vt:lpstr>
      <vt:lpstr>Personal Finance</vt:lpstr>
      <vt:lpstr>Pete sets aside $50 each month from his earnings to have money for a car down payment. Of the following choices, what is the best way for him to store the money each month until he meets his goal for a down payment?</vt:lpstr>
      <vt:lpstr>Pete sets aside $50 each month from his earnings to have money for a car down payment. Of the following choices, what is the best way for him to store the money each month until he meets his goal for a down payment?</vt:lpstr>
      <vt:lpstr>What is one benefit to using a checking account that is not a benefit of using a savings account? </vt:lpstr>
      <vt:lpstr>What is one benefit to using a checking account that is not a benefit of using a savings account? </vt:lpstr>
      <vt:lpstr>After you write and sign your check, who can legally cash the check? </vt:lpstr>
      <vt:lpstr>After you write and sign your check, who can legally cash the check? </vt:lpstr>
      <vt:lpstr>Who is responsible for confirming your bank account balance? </vt:lpstr>
      <vt:lpstr>Who is responsible for confirming your bank account balance? </vt:lpstr>
      <vt:lpstr>You have searched everywhere for your debit card. You think it may have been stolen. Of the following actions, what is the best thing to do now? </vt:lpstr>
      <vt:lpstr>You have searched everywhere for your debit card. You think it may have been stolen. Of the following actions, what is the best thing to do now? </vt:lpstr>
      <vt:lpstr>You can do all of the following with online banking except which of the following banking actions? </vt:lpstr>
      <vt:lpstr>You can do all of the following with online banking except which of the following banking actions? </vt:lpstr>
      <vt:lpstr>You can do all of the following with mobile banking except which of the following banking actions? </vt:lpstr>
      <vt:lpstr>You can do all of the following with mobile banking except which of the following banking actions? </vt:lpstr>
      <vt:lpstr>You can do all of the following at an ATM except which of the following banking actions? </vt:lpstr>
      <vt:lpstr>You can do all of the following at an ATM except which of the following banking actions? </vt:lpstr>
      <vt:lpstr>Which of the following would be a good reason to use online banking? </vt:lpstr>
      <vt:lpstr>Which of the following would be a good reason to use online banking? </vt:lpstr>
      <vt:lpstr>What is an advantage of electronic funds transfer (EFT)? </vt:lpstr>
      <vt:lpstr>What is an advantage of electronic funds transfer (EFT)? </vt:lpstr>
      <vt:lpstr>If you suspect that someone may know your online banking login information, what can you do to prevent unauthorized access to your bank account? </vt:lpstr>
      <vt:lpstr>If you suspect that someone may know your online banking login information, what can you do to prevent unauthorized access to your bank account? </vt:lpstr>
      <vt:lpstr>Who has primary responsibility for verifying information on your bank statement to detect any fraud or errors? </vt:lpstr>
      <vt:lpstr>Who has primary responsibility for verifying information on your bank statement to detect any fraud or errors? </vt:lpstr>
      <vt:lpstr>You received a text message from your favorite music store. The message says, “We are offering a special half-price-off sale for our frequent customers.” When you return the message, you are told that you can only get the discount if you order by phone. You have been thinking about buying speakers, and this is a good deal to cut down on the cost. Of the following, which is the best action you should take? </vt:lpstr>
      <vt:lpstr>You received a text message from your favorite music store. The message says, “We are offering a special half-price-off sale for our frequent customers.” When you return the message, you are told that you can only get the discount if you order by phone. You have been thinking about buying speakers, and this is a good deal to cut down on the cost. Of the following, which is the best action you should take? </vt:lpstr>
      <vt:lpstr>As you scroll through your recent email messages, you are alarmed to see a message that your debit card is no longer valid. The message includes a web link where you can confirm information to reactivate your card. This may be an instance where you have been a victim of ... </vt:lpstr>
      <vt:lpstr>As you scroll through your recent email messages, you are alarmed to see a message that your debit card is no longer valid. The message includes a web link where you can confirm information to reactivate your card. This may be an instance where you have been a victim of ... </vt:lpstr>
      <vt:lpstr>If you fill out your check clearly and completely, a sales clerk must accept your check for payment. </vt:lpstr>
      <vt:lpstr>If you fill out your check clearly and completely, a sales clerk must accept your check for payment. </vt:lpstr>
      <vt:lpstr>If you write the wrong payee name while writing a check, it’s OK to neatly cross out the wrong information and add the correct name in your own handwriting. </vt:lpstr>
      <vt:lpstr>If you write the wrong payee name while writing a check, it’s OK to neatly cross out the wrong information and add the correct name in your own handwriting. </vt:lpstr>
      <vt:lpstr>When you use a debit card, you give your bank permission to immediately remove money from your bank account. </vt:lpstr>
      <vt:lpstr>When you use a debit card, you give your bank permission to immediately remove money from your bank account. </vt:lpstr>
      <vt:lpstr>You can replace a lost unused gift card by requesting a replacement card from the same business. </vt:lpstr>
      <vt:lpstr>You can replace a lost unused gift card by requesting a replacement card from the same business. </vt:lpstr>
      <vt:lpstr>Credit unions and banks provide the same types of financial services. </vt:lpstr>
      <vt:lpstr>Credit unions and banks provide the same types of financial services. </vt:lpstr>
      <vt:lpstr>The teddy bear was named for Theodore Roosevelt. When presented with a koala from Australia, Roosevelt, whose fondness for animals was well known, so praised the creature that a copy of it was made for children. Called the “teddy bear” in the President's honor, the toy soon caught on and became a standard item on every child's shelf.</vt:lpstr>
      <vt:lpstr>The teddy bear was named for Theodore Roosevelt. When presented with a koala from Australia, Roosevelt, whose fondness for animals was well known, so praised the creature that a copy of it was made for children. Called the “teddy bear” in the President's honor, the toy soon caught on and became a standard item on every child's shelf.</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 Finance</dc:title>
  <dc:creator>Ken Schaefer</dc:creator>
  <cp:lastModifiedBy>Ken Schaefer</cp:lastModifiedBy>
  <cp:revision>4</cp:revision>
  <dcterms:created xsi:type="dcterms:W3CDTF">2014-11-04T15:12:07Z</dcterms:created>
  <dcterms:modified xsi:type="dcterms:W3CDTF">2014-11-04T15:46:39Z</dcterms:modified>
</cp:coreProperties>
</file>